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64" r:id="rId4"/>
    <p:sldId id="266" r:id="rId5"/>
    <p:sldId id="256" r:id="rId6"/>
    <p:sldId id="257" r:id="rId7"/>
    <p:sldId id="258" r:id="rId8"/>
    <p:sldId id="259" r:id="rId9"/>
    <p:sldId id="260" r:id="rId10"/>
    <p:sldId id="261"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73" d="100"/>
          <a:sy n="73" d="100"/>
        </p:scale>
        <p:origin x="-46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endParaRPr lang="de-DE"/>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de-DE"/>
          </a:p>
        </p:txBody>
      </p:sp>
      <p:sp>
        <p:nvSpPr>
          <p:cNvPr id="4" name="Segnaposto data 3"/>
          <p:cNvSpPr>
            <a:spLocks noGrp="1"/>
          </p:cNvSpPr>
          <p:nvPr>
            <p:ph type="dt" sz="half" idx="10"/>
          </p:nvPr>
        </p:nvSpPr>
        <p:spPr/>
        <p:txBody>
          <a:bodyPr/>
          <a:lstStyle/>
          <a:p>
            <a:fld id="{F64A8E5F-40E5-4553-9F3C-699F1A5B8145}" type="datetimeFigureOut">
              <a:rPr lang="de-DE" smtClean="0"/>
              <a:pPr/>
              <a:t>23.05.2018</a:t>
            </a:fld>
            <a:endParaRPr lang="de-DE"/>
          </a:p>
        </p:txBody>
      </p:sp>
      <p:sp>
        <p:nvSpPr>
          <p:cNvPr id="5" name="Segnaposto piè di pagina 4"/>
          <p:cNvSpPr>
            <a:spLocks noGrp="1"/>
          </p:cNvSpPr>
          <p:nvPr>
            <p:ph type="ftr" sz="quarter" idx="11"/>
          </p:nvPr>
        </p:nvSpPr>
        <p:spPr/>
        <p:txBody>
          <a:bodyPr/>
          <a:lstStyle/>
          <a:p>
            <a:endParaRPr lang="de-DE"/>
          </a:p>
        </p:txBody>
      </p:sp>
      <p:sp>
        <p:nvSpPr>
          <p:cNvPr id="6" name="Segnaposto numero diapositiva 5"/>
          <p:cNvSpPr>
            <a:spLocks noGrp="1"/>
          </p:cNvSpPr>
          <p:nvPr>
            <p:ph type="sldNum" sz="quarter" idx="12"/>
          </p:nvPr>
        </p:nvSpPr>
        <p:spPr/>
        <p:txBody>
          <a:bodyPr/>
          <a:lstStyle/>
          <a:p>
            <a:fld id="{66CD45B7-DFE2-4393-8D37-380FC36BF3AA}" type="slidenum">
              <a:rPr lang="de-DE" smtClean="0"/>
              <a:pPr/>
              <a:t>‹N›</a:t>
            </a:fld>
            <a:endParaRPr lang="de-DE"/>
          </a:p>
        </p:txBody>
      </p:sp>
    </p:spTree>
    <p:extLst>
      <p:ext uri="{BB962C8B-B14F-4D97-AF65-F5344CB8AC3E}">
        <p14:creationId xmlns:p14="http://schemas.microsoft.com/office/powerpoint/2010/main" xmlns="" val="3186192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de-DE"/>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data 3"/>
          <p:cNvSpPr>
            <a:spLocks noGrp="1"/>
          </p:cNvSpPr>
          <p:nvPr>
            <p:ph type="dt" sz="half" idx="10"/>
          </p:nvPr>
        </p:nvSpPr>
        <p:spPr/>
        <p:txBody>
          <a:bodyPr/>
          <a:lstStyle/>
          <a:p>
            <a:fld id="{F64A8E5F-40E5-4553-9F3C-699F1A5B8145}" type="datetimeFigureOut">
              <a:rPr lang="de-DE" smtClean="0"/>
              <a:pPr/>
              <a:t>23.05.2018</a:t>
            </a:fld>
            <a:endParaRPr lang="de-DE"/>
          </a:p>
        </p:txBody>
      </p:sp>
      <p:sp>
        <p:nvSpPr>
          <p:cNvPr id="5" name="Segnaposto piè di pagina 4"/>
          <p:cNvSpPr>
            <a:spLocks noGrp="1"/>
          </p:cNvSpPr>
          <p:nvPr>
            <p:ph type="ftr" sz="quarter" idx="11"/>
          </p:nvPr>
        </p:nvSpPr>
        <p:spPr/>
        <p:txBody>
          <a:bodyPr/>
          <a:lstStyle/>
          <a:p>
            <a:endParaRPr lang="de-DE"/>
          </a:p>
        </p:txBody>
      </p:sp>
      <p:sp>
        <p:nvSpPr>
          <p:cNvPr id="6" name="Segnaposto numero diapositiva 5"/>
          <p:cNvSpPr>
            <a:spLocks noGrp="1"/>
          </p:cNvSpPr>
          <p:nvPr>
            <p:ph type="sldNum" sz="quarter" idx="12"/>
          </p:nvPr>
        </p:nvSpPr>
        <p:spPr/>
        <p:txBody>
          <a:bodyPr/>
          <a:lstStyle/>
          <a:p>
            <a:fld id="{66CD45B7-DFE2-4393-8D37-380FC36BF3AA}" type="slidenum">
              <a:rPr lang="de-DE" smtClean="0"/>
              <a:pPr/>
              <a:t>‹N›</a:t>
            </a:fld>
            <a:endParaRPr lang="de-DE"/>
          </a:p>
        </p:txBody>
      </p:sp>
    </p:spTree>
    <p:extLst>
      <p:ext uri="{BB962C8B-B14F-4D97-AF65-F5344CB8AC3E}">
        <p14:creationId xmlns:p14="http://schemas.microsoft.com/office/powerpoint/2010/main" xmlns="" val="3424469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endParaRPr lang="de-DE"/>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data 3"/>
          <p:cNvSpPr>
            <a:spLocks noGrp="1"/>
          </p:cNvSpPr>
          <p:nvPr>
            <p:ph type="dt" sz="half" idx="10"/>
          </p:nvPr>
        </p:nvSpPr>
        <p:spPr/>
        <p:txBody>
          <a:bodyPr/>
          <a:lstStyle/>
          <a:p>
            <a:fld id="{F64A8E5F-40E5-4553-9F3C-699F1A5B8145}" type="datetimeFigureOut">
              <a:rPr lang="de-DE" smtClean="0"/>
              <a:pPr/>
              <a:t>23.05.2018</a:t>
            </a:fld>
            <a:endParaRPr lang="de-DE"/>
          </a:p>
        </p:txBody>
      </p:sp>
      <p:sp>
        <p:nvSpPr>
          <p:cNvPr id="5" name="Segnaposto piè di pagina 4"/>
          <p:cNvSpPr>
            <a:spLocks noGrp="1"/>
          </p:cNvSpPr>
          <p:nvPr>
            <p:ph type="ftr" sz="quarter" idx="11"/>
          </p:nvPr>
        </p:nvSpPr>
        <p:spPr/>
        <p:txBody>
          <a:bodyPr/>
          <a:lstStyle/>
          <a:p>
            <a:endParaRPr lang="de-DE"/>
          </a:p>
        </p:txBody>
      </p:sp>
      <p:sp>
        <p:nvSpPr>
          <p:cNvPr id="6" name="Segnaposto numero diapositiva 5"/>
          <p:cNvSpPr>
            <a:spLocks noGrp="1"/>
          </p:cNvSpPr>
          <p:nvPr>
            <p:ph type="sldNum" sz="quarter" idx="12"/>
          </p:nvPr>
        </p:nvSpPr>
        <p:spPr/>
        <p:txBody>
          <a:bodyPr/>
          <a:lstStyle/>
          <a:p>
            <a:fld id="{66CD45B7-DFE2-4393-8D37-380FC36BF3AA}" type="slidenum">
              <a:rPr lang="de-DE" smtClean="0"/>
              <a:pPr/>
              <a:t>‹N›</a:t>
            </a:fld>
            <a:endParaRPr lang="de-DE"/>
          </a:p>
        </p:txBody>
      </p:sp>
    </p:spTree>
    <p:extLst>
      <p:ext uri="{BB962C8B-B14F-4D97-AF65-F5344CB8AC3E}">
        <p14:creationId xmlns:p14="http://schemas.microsoft.com/office/powerpoint/2010/main" xmlns="" val="1026842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de-DE"/>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data 3"/>
          <p:cNvSpPr>
            <a:spLocks noGrp="1"/>
          </p:cNvSpPr>
          <p:nvPr>
            <p:ph type="dt" sz="half" idx="10"/>
          </p:nvPr>
        </p:nvSpPr>
        <p:spPr/>
        <p:txBody>
          <a:bodyPr/>
          <a:lstStyle/>
          <a:p>
            <a:fld id="{F64A8E5F-40E5-4553-9F3C-699F1A5B8145}" type="datetimeFigureOut">
              <a:rPr lang="de-DE" smtClean="0"/>
              <a:pPr/>
              <a:t>23.05.2018</a:t>
            </a:fld>
            <a:endParaRPr lang="de-DE"/>
          </a:p>
        </p:txBody>
      </p:sp>
      <p:sp>
        <p:nvSpPr>
          <p:cNvPr id="5" name="Segnaposto piè di pagina 4"/>
          <p:cNvSpPr>
            <a:spLocks noGrp="1"/>
          </p:cNvSpPr>
          <p:nvPr>
            <p:ph type="ftr" sz="quarter" idx="11"/>
          </p:nvPr>
        </p:nvSpPr>
        <p:spPr/>
        <p:txBody>
          <a:bodyPr/>
          <a:lstStyle/>
          <a:p>
            <a:endParaRPr lang="de-DE"/>
          </a:p>
        </p:txBody>
      </p:sp>
      <p:sp>
        <p:nvSpPr>
          <p:cNvPr id="6" name="Segnaposto numero diapositiva 5"/>
          <p:cNvSpPr>
            <a:spLocks noGrp="1"/>
          </p:cNvSpPr>
          <p:nvPr>
            <p:ph type="sldNum" sz="quarter" idx="12"/>
          </p:nvPr>
        </p:nvSpPr>
        <p:spPr/>
        <p:txBody>
          <a:bodyPr/>
          <a:lstStyle/>
          <a:p>
            <a:fld id="{66CD45B7-DFE2-4393-8D37-380FC36BF3AA}" type="slidenum">
              <a:rPr lang="de-DE" smtClean="0"/>
              <a:pPr/>
              <a:t>‹N›</a:t>
            </a:fld>
            <a:endParaRPr lang="de-DE"/>
          </a:p>
        </p:txBody>
      </p:sp>
    </p:spTree>
    <p:extLst>
      <p:ext uri="{BB962C8B-B14F-4D97-AF65-F5344CB8AC3E}">
        <p14:creationId xmlns:p14="http://schemas.microsoft.com/office/powerpoint/2010/main" xmlns="" val="126318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endParaRPr lang="de-DE"/>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F64A8E5F-40E5-4553-9F3C-699F1A5B8145}" type="datetimeFigureOut">
              <a:rPr lang="de-DE" smtClean="0"/>
              <a:pPr/>
              <a:t>23.05.2018</a:t>
            </a:fld>
            <a:endParaRPr lang="de-DE"/>
          </a:p>
        </p:txBody>
      </p:sp>
      <p:sp>
        <p:nvSpPr>
          <p:cNvPr id="5" name="Segnaposto piè di pagina 4"/>
          <p:cNvSpPr>
            <a:spLocks noGrp="1"/>
          </p:cNvSpPr>
          <p:nvPr>
            <p:ph type="ftr" sz="quarter" idx="11"/>
          </p:nvPr>
        </p:nvSpPr>
        <p:spPr/>
        <p:txBody>
          <a:bodyPr/>
          <a:lstStyle/>
          <a:p>
            <a:endParaRPr lang="de-DE"/>
          </a:p>
        </p:txBody>
      </p:sp>
      <p:sp>
        <p:nvSpPr>
          <p:cNvPr id="6" name="Segnaposto numero diapositiva 5"/>
          <p:cNvSpPr>
            <a:spLocks noGrp="1"/>
          </p:cNvSpPr>
          <p:nvPr>
            <p:ph type="sldNum" sz="quarter" idx="12"/>
          </p:nvPr>
        </p:nvSpPr>
        <p:spPr/>
        <p:txBody>
          <a:bodyPr/>
          <a:lstStyle/>
          <a:p>
            <a:fld id="{66CD45B7-DFE2-4393-8D37-380FC36BF3AA}" type="slidenum">
              <a:rPr lang="de-DE" smtClean="0"/>
              <a:pPr/>
              <a:t>‹N›</a:t>
            </a:fld>
            <a:endParaRPr lang="de-DE"/>
          </a:p>
        </p:txBody>
      </p:sp>
    </p:spTree>
    <p:extLst>
      <p:ext uri="{BB962C8B-B14F-4D97-AF65-F5344CB8AC3E}">
        <p14:creationId xmlns:p14="http://schemas.microsoft.com/office/powerpoint/2010/main" xmlns="" val="3577393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de-DE"/>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5" name="Segnaposto data 4"/>
          <p:cNvSpPr>
            <a:spLocks noGrp="1"/>
          </p:cNvSpPr>
          <p:nvPr>
            <p:ph type="dt" sz="half" idx="10"/>
          </p:nvPr>
        </p:nvSpPr>
        <p:spPr/>
        <p:txBody>
          <a:bodyPr/>
          <a:lstStyle/>
          <a:p>
            <a:fld id="{F64A8E5F-40E5-4553-9F3C-699F1A5B8145}" type="datetimeFigureOut">
              <a:rPr lang="de-DE" smtClean="0"/>
              <a:pPr/>
              <a:t>23.05.2018</a:t>
            </a:fld>
            <a:endParaRPr lang="de-DE"/>
          </a:p>
        </p:txBody>
      </p:sp>
      <p:sp>
        <p:nvSpPr>
          <p:cNvPr id="6" name="Segnaposto piè di pagina 5"/>
          <p:cNvSpPr>
            <a:spLocks noGrp="1"/>
          </p:cNvSpPr>
          <p:nvPr>
            <p:ph type="ftr" sz="quarter" idx="11"/>
          </p:nvPr>
        </p:nvSpPr>
        <p:spPr/>
        <p:txBody>
          <a:bodyPr/>
          <a:lstStyle/>
          <a:p>
            <a:endParaRPr lang="de-DE"/>
          </a:p>
        </p:txBody>
      </p:sp>
      <p:sp>
        <p:nvSpPr>
          <p:cNvPr id="7" name="Segnaposto numero diapositiva 6"/>
          <p:cNvSpPr>
            <a:spLocks noGrp="1"/>
          </p:cNvSpPr>
          <p:nvPr>
            <p:ph type="sldNum" sz="quarter" idx="12"/>
          </p:nvPr>
        </p:nvSpPr>
        <p:spPr/>
        <p:txBody>
          <a:bodyPr/>
          <a:lstStyle/>
          <a:p>
            <a:fld id="{66CD45B7-DFE2-4393-8D37-380FC36BF3AA}" type="slidenum">
              <a:rPr lang="de-DE" smtClean="0"/>
              <a:pPr/>
              <a:t>‹N›</a:t>
            </a:fld>
            <a:endParaRPr lang="de-DE"/>
          </a:p>
        </p:txBody>
      </p:sp>
    </p:spTree>
    <p:extLst>
      <p:ext uri="{BB962C8B-B14F-4D97-AF65-F5344CB8AC3E}">
        <p14:creationId xmlns:p14="http://schemas.microsoft.com/office/powerpoint/2010/main" xmlns="" val="1284089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endParaRPr lang="de-DE"/>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7" name="Segnaposto data 6"/>
          <p:cNvSpPr>
            <a:spLocks noGrp="1"/>
          </p:cNvSpPr>
          <p:nvPr>
            <p:ph type="dt" sz="half" idx="10"/>
          </p:nvPr>
        </p:nvSpPr>
        <p:spPr/>
        <p:txBody>
          <a:bodyPr/>
          <a:lstStyle/>
          <a:p>
            <a:fld id="{F64A8E5F-40E5-4553-9F3C-699F1A5B8145}" type="datetimeFigureOut">
              <a:rPr lang="de-DE" smtClean="0"/>
              <a:pPr/>
              <a:t>23.05.2018</a:t>
            </a:fld>
            <a:endParaRPr lang="de-DE"/>
          </a:p>
        </p:txBody>
      </p:sp>
      <p:sp>
        <p:nvSpPr>
          <p:cNvPr id="8" name="Segnaposto piè di pagina 7"/>
          <p:cNvSpPr>
            <a:spLocks noGrp="1"/>
          </p:cNvSpPr>
          <p:nvPr>
            <p:ph type="ftr" sz="quarter" idx="11"/>
          </p:nvPr>
        </p:nvSpPr>
        <p:spPr/>
        <p:txBody>
          <a:bodyPr/>
          <a:lstStyle/>
          <a:p>
            <a:endParaRPr lang="de-DE"/>
          </a:p>
        </p:txBody>
      </p:sp>
      <p:sp>
        <p:nvSpPr>
          <p:cNvPr id="9" name="Segnaposto numero diapositiva 8"/>
          <p:cNvSpPr>
            <a:spLocks noGrp="1"/>
          </p:cNvSpPr>
          <p:nvPr>
            <p:ph type="sldNum" sz="quarter" idx="12"/>
          </p:nvPr>
        </p:nvSpPr>
        <p:spPr/>
        <p:txBody>
          <a:bodyPr/>
          <a:lstStyle/>
          <a:p>
            <a:fld id="{66CD45B7-DFE2-4393-8D37-380FC36BF3AA}" type="slidenum">
              <a:rPr lang="de-DE" smtClean="0"/>
              <a:pPr/>
              <a:t>‹N›</a:t>
            </a:fld>
            <a:endParaRPr lang="de-DE"/>
          </a:p>
        </p:txBody>
      </p:sp>
    </p:spTree>
    <p:extLst>
      <p:ext uri="{BB962C8B-B14F-4D97-AF65-F5344CB8AC3E}">
        <p14:creationId xmlns:p14="http://schemas.microsoft.com/office/powerpoint/2010/main" xmlns="" val="2747982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de-DE"/>
          </a:p>
        </p:txBody>
      </p:sp>
      <p:sp>
        <p:nvSpPr>
          <p:cNvPr id="3" name="Segnaposto data 2"/>
          <p:cNvSpPr>
            <a:spLocks noGrp="1"/>
          </p:cNvSpPr>
          <p:nvPr>
            <p:ph type="dt" sz="half" idx="10"/>
          </p:nvPr>
        </p:nvSpPr>
        <p:spPr/>
        <p:txBody>
          <a:bodyPr/>
          <a:lstStyle/>
          <a:p>
            <a:fld id="{F64A8E5F-40E5-4553-9F3C-699F1A5B8145}" type="datetimeFigureOut">
              <a:rPr lang="de-DE" smtClean="0"/>
              <a:pPr/>
              <a:t>23.05.2018</a:t>
            </a:fld>
            <a:endParaRPr lang="de-DE"/>
          </a:p>
        </p:txBody>
      </p:sp>
      <p:sp>
        <p:nvSpPr>
          <p:cNvPr id="4" name="Segnaposto piè di pagina 3"/>
          <p:cNvSpPr>
            <a:spLocks noGrp="1"/>
          </p:cNvSpPr>
          <p:nvPr>
            <p:ph type="ftr" sz="quarter" idx="11"/>
          </p:nvPr>
        </p:nvSpPr>
        <p:spPr/>
        <p:txBody>
          <a:bodyPr/>
          <a:lstStyle/>
          <a:p>
            <a:endParaRPr lang="de-DE"/>
          </a:p>
        </p:txBody>
      </p:sp>
      <p:sp>
        <p:nvSpPr>
          <p:cNvPr id="5" name="Segnaposto numero diapositiva 4"/>
          <p:cNvSpPr>
            <a:spLocks noGrp="1"/>
          </p:cNvSpPr>
          <p:nvPr>
            <p:ph type="sldNum" sz="quarter" idx="12"/>
          </p:nvPr>
        </p:nvSpPr>
        <p:spPr/>
        <p:txBody>
          <a:bodyPr/>
          <a:lstStyle/>
          <a:p>
            <a:fld id="{66CD45B7-DFE2-4393-8D37-380FC36BF3AA}" type="slidenum">
              <a:rPr lang="de-DE" smtClean="0"/>
              <a:pPr/>
              <a:t>‹N›</a:t>
            </a:fld>
            <a:endParaRPr lang="de-DE"/>
          </a:p>
        </p:txBody>
      </p:sp>
    </p:spTree>
    <p:extLst>
      <p:ext uri="{BB962C8B-B14F-4D97-AF65-F5344CB8AC3E}">
        <p14:creationId xmlns:p14="http://schemas.microsoft.com/office/powerpoint/2010/main" xmlns="" val="331782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64A8E5F-40E5-4553-9F3C-699F1A5B8145}" type="datetimeFigureOut">
              <a:rPr lang="de-DE" smtClean="0"/>
              <a:pPr/>
              <a:t>23.05.2018</a:t>
            </a:fld>
            <a:endParaRPr lang="de-DE"/>
          </a:p>
        </p:txBody>
      </p:sp>
      <p:sp>
        <p:nvSpPr>
          <p:cNvPr id="3" name="Segnaposto piè di pagina 2"/>
          <p:cNvSpPr>
            <a:spLocks noGrp="1"/>
          </p:cNvSpPr>
          <p:nvPr>
            <p:ph type="ftr" sz="quarter" idx="11"/>
          </p:nvPr>
        </p:nvSpPr>
        <p:spPr/>
        <p:txBody>
          <a:bodyPr/>
          <a:lstStyle/>
          <a:p>
            <a:endParaRPr lang="de-DE"/>
          </a:p>
        </p:txBody>
      </p:sp>
      <p:sp>
        <p:nvSpPr>
          <p:cNvPr id="4" name="Segnaposto numero diapositiva 3"/>
          <p:cNvSpPr>
            <a:spLocks noGrp="1"/>
          </p:cNvSpPr>
          <p:nvPr>
            <p:ph type="sldNum" sz="quarter" idx="12"/>
          </p:nvPr>
        </p:nvSpPr>
        <p:spPr/>
        <p:txBody>
          <a:bodyPr/>
          <a:lstStyle/>
          <a:p>
            <a:fld id="{66CD45B7-DFE2-4393-8D37-380FC36BF3AA}" type="slidenum">
              <a:rPr lang="de-DE" smtClean="0"/>
              <a:pPr/>
              <a:t>‹N›</a:t>
            </a:fld>
            <a:endParaRPr lang="de-DE"/>
          </a:p>
        </p:txBody>
      </p:sp>
    </p:spTree>
    <p:extLst>
      <p:ext uri="{BB962C8B-B14F-4D97-AF65-F5344CB8AC3E}">
        <p14:creationId xmlns:p14="http://schemas.microsoft.com/office/powerpoint/2010/main" xmlns="" val="1894095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endParaRPr lang="de-DE"/>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64A8E5F-40E5-4553-9F3C-699F1A5B8145}" type="datetimeFigureOut">
              <a:rPr lang="de-DE" smtClean="0"/>
              <a:pPr/>
              <a:t>23.05.2018</a:t>
            </a:fld>
            <a:endParaRPr lang="de-DE"/>
          </a:p>
        </p:txBody>
      </p:sp>
      <p:sp>
        <p:nvSpPr>
          <p:cNvPr id="6" name="Segnaposto piè di pagina 5"/>
          <p:cNvSpPr>
            <a:spLocks noGrp="1"/>
          </p:cNvSpPr>
          <p:nvPr>
            <p:ph type="ftr" sz="quarter" idx="11"/>
          </p:nvPr>
        </p:nvSpPr>
        <p:spPr/>
        <p:txBody>
          <a:bodyPr/>
          <a:lstStyle/>
          <a:p>
            <a:endParaRPr lang="de-DE"/>
          </a:p>
        </p:txBody>
      </p:sp>
      <p:sp>
        <p:nvSpPr>
          <p:cNvPr id="7" name="Segnaposto numero diapositiva 6"/>
          <p:cNvSpPr>
            <a:spLocks noGrp="1"/>
          </p:cNvSpPr>
          <p:nvPr>
            <p:ph type="sldNum" sz="quarter" idx="12"/>
          </p:nvPr>
        </p:nvSpPr>
        <p:spPr/>
        <p:txBody>
          <a:bodyPr/>
          <a:lstStyle/>
          <a:p>
            <a:fld id="{66CD45B7-DFE2-4393-8D37-380FC36BF3AA}" type="slidenum">
              <a:rPr lang="de-DE" smtClean="0"/>
              <a:pPr/>
              <a:t>‹N›</a:t>
            </a:fld>
            <a:endParaRPr lang="de-DE"/>
          </a:p>
        </p:txBody>
      </p:sp>
    </p:spTree>
    <p:extLst>
      <p:ext uri="{BB962C8B-B14F-4D97-AF65-F5344CB8AC3E}">
        <p14:creationId xmlns:p14="http://schemas.microsoft.com/office/powerpoint/2010/main" xmlns="" val="2365816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endParaRPr lang="de-DE"/>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64A8E5F-40E5-4553-9F3C-699F1A5B8145}" type="datetimeFigureOut">
              <a:rPr lang="de-DE" smtClean="0"/>
              <a:pPr/>
              <a:t>23.05.2018</a:t>
            </a:fld>
            <a:endParaRPr lang="de-DE"/>
          </a:p>
        </p:txBody>
      </p:sp>
      <p:sp>
        <p:nvSpPr>
          <p:cNvPr id="6" name="Segnaposto piè di pagina 5"/>
          <p:cNvSpPr>
            <a:spLocks noGrp="1"/>
          </p:cNvSpPr>
          <p:nvPr>
            <p:ph type="ftr" sz="quarter" idx="11"/>
          </p:nvPr>
        </p:nvSpPr>
        <p:spPr/>
        <p:txBody>
          <a:bodyPr/>
          <a:lstStyle/>
          <a:p>
            <a:endParaRPr lang="de-DE"/>
          </a:p>
        </p:txBody>
      </p:sp>
      <p:sp>
        <p:nvSpPr>
          <p:cNvPr id="7" name="Segnaposto numero diapositiva 6"/>
          <p:cNvSpPr>
            <a:spLocks noGrp="1"/>
          </p:cNvSpPr>
          <p:nvPr>
            <p:ph type="sldNum" sz="quarter" idx="12"/>
          </p:nvPr>
        </p:nvSpPr>
        <p:spPr/>
        <p:txBody>
          <a:bodyPr/>
          <a:lstStyle/>
          <a:p>
            <a:fld id="{66CD45B7-DFE2-4393-8D37-380FC36BF3AA}" type="slidenum">
              <a:rPr lang="de-DE" smtClean="0"/>
              <a:pPr/>
              <a:t>‹N›</a:t>
            </a:fld>
            <a:endParaRPr lang="de-DE"/>
          </a:p>
        </p:txBody>
      </p:sp>
    </p:spTree>
    <p:extLst>
      <p:ext uri="{BB962C8B-B14F-4D97-AF65-F5344CB8AC3E}">
        <p14:creationId xmlns:p14="http://schemas.microsoft.com/office/powerpoint/2010/main" xmlns="" val="1688576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endParaRPr lang="de-DE"/>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A8E5F-40E5-4553-9F3C-699F1A5B8145}" type="datetimeFigureOut">
              <a:rPr lang="de-DE" smtClean="0"/>
              <a:pPr/>
              <a:t>23.05.2018</a:t>
            </a:fld>
            <a:endParaRPr lang="de-DE"/>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CD45B7-DFE2-4393-8D37-380FC36BF3AA}" type="slidenum">
              <a:rPr lang="de-DE" smtClean="0"/>
              <a:pPr/>
              <a:t>‹N›</a:t>
            </a:fld>
            <a:endParaRPr lang="de-DE"/>
          </a:p>
        </p:txBody>
      </p:sp>
    </p:spTree>
    <p:extLst>
      <p:ext uri="{BB962C8B-B14F-4D97-AF65-F5344CB8AC3E}">
        <p14:creationId xmlns:p14="http://schemas.microsoft.com/office/powerpoint/2010/main" xmlns="" val="1801931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it.wikipedia.org/" TargetMode="External"/><Relationship Id="rId2" Type="http://schemas.openxmlformats.org/officeDocument/2006/relationships/hyperlink" Target="https://www.cb01.zon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8E517E98-6A9B-4034-9562-BD517357BE0E}"/>
              </a:ext>
            </a:extLst>
          </p:cNvPr>
          <p:cNvSpPr>
            <a:spLocks noGrp="1"/>
          </p:cNvSpPr>
          <p:nvPr>
            <p:ph idx="1"/>
          </p:nvPr>
        </p:nvSpPr>
        <p:spPr>
          <a:xfrm>
            <a:off x="680049" y="488531"/>
            <a:ext cx="10515600" cy="4351338"/>
          </a:xfrm>
        </p:spPr>
        <p:txBody>
          <a:bodyPr vert="horz" lIns="91440" tIns="45720" rIns="91440" bIns="45720" rtlCol="0" anchor="t">
            <a:normAutofit/>
          </a:bodyPr>
          <a:lstStyle/>
          <a:p>
            <a:pPr marL="0" indent="0" algn="ctr">
              <a:buNone/>
            </a:pPr>
            <a:endParaRPr lang="it-IT" sz="6000" dirty="0">
              <a:cs typeface="Calibri"/>
            </a:endParaRPr>
          </a:p>
          <a:p>
            <a:pPr marL="0" indent="0" algn="ctr">
              <a:buNone/>
            </a:pPr>
            <a:endParaRPr lang="it-IT" sz="6000" dirty="0">
              <a:cs typeface="Calibri"/>
            </a:endParaRPr>
          </a:p>
          <a:p>
            <a:pPr marL="0" indent="0" algn="ctr">
              <a:buNone/>
            </a:pPr>
            <a:r>
              <a:rPr lang="it-IT" sz="6000" b="1" dirty="0">
                <a:solidFill>
                  <a:srgbClr val="FF0000"/>
                </a:solidFill>
                <a:cs typeface="Calibri"/>
              </a:rPr>
              <a:t>IL MATRIMONIO NELL'IMPERO ROMANO</a:t>
            </a:r>
            <a:endParaRPr lang="it-IT" b="1" dirty="0">
              <a:solidFill>
                <a:srgbClr val="FF0000"/>
              </a:solidFill>
              <a:cs typeface="Calibri"/>
            </a:endParaRPr>
          </a:p>
          <a:p>
            <a:endParaRPr lang="it-IT" b="1" dirty="0">
              <a:solidFill>
                <a:srgbClr val="FF0000"/>
              </a:solidFill>
              <a:cs typeface="Calibri"/>
            </a:endParaRPr>
          </a:p>
        </p:txBody>
      </p:sp>
    </p:spTree>
    <p:extLst>
      <p:ext uri="{BB962C8B-B14F-4D97-AF65-F5344CB8AC3E}">
        <p14:creationId xmlns:p14="http://schemas.microsoft.com/office/powerpoint/2010/main" xmlns="" val="3168704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9CC21892-2517-4497-806A-47239F36FA97}"/>
              </a:ext>
            </a:extLst>
          </p:cNvPr>
          <p:cNvSpPr>
            <a:spLocks noGrp="1"/>
          </p:cNvSpPr>
          <p:nvPr>
            <p:ph idx="1"/>
          </p:nvPr>
        </p:nvSpPr>
        <p:spPr>
          <a:xfrm>
            <a:off x="4314" y="-299"/>
            <a:ext cx="12168995" cy="6852997"/>
          </a:xfrm>
        </p:spPr>
        <p:txBody>
          <a:bodyPr vert="horz" lIns="91440" tIns="45720" rIns="91440" bIns="45720" rtlCol="0" anchor="t">
            <a:normAutofit/>
          </a:bodyPr>
          <a:lstStyle/>
          <a:p>
            <a:pPr algn="ctr">
              <a:buNone/>
            </a:pPr>
            <a:r>
              <a:rPr lang="it-IT" sz="3200" b="1" dirty="0">
                <a:solidFill>
                  <a:srgbClr val="00B050"/>
                </a:solidFill>
                <a:cs typeface="Calibri"/>
              </a:rPr>
              <a:t>  Ruolo Moglie</a:t>
            </a:r>
            <a:endParaRPr lang="it-IT" sz="3200">
              <a:solidFill>
                <a:srgbClr val="00B050"/>
              </a:solidFill>
              <a:cs typeface="Calibri"/>
            </a:endParaRPr>
          </a:p>
          <a:p>
            <a:pPr>
              <a:buNone/>
            </a:pPr>
            <a:r>
              <a:rPr lang="it-IT" sz="2400" dirty="0">
                <a:cs typeface="Calibri"/>
              </a:rPr>
              <a:t>Le </a:t>
            </a:r>
            <a:r>
              <a:rPr lang="it-IT" sz="2400" b="1" dirty="0">
                <a:cs typeface="Calibri"/>
              </a:rPr>
              <a:t>donne </a:t>
            </a:r>
            <a:r>
              <a:rPr lang="it-IT" sz="2400" dirty="0">
                <a:cs typeface="Calibri"/>
              </a:rPr>
              <a:t>nel Medioevo </a:t>
            </a:r>
            <a:r>
              <a:rPr lang="it-IT" sz="2400" b="1" dirty="0">
                <a:cs typeface="Calibri"/>
              </a:rPr>
              <a:t>occuparono </a:t>
            </a:r>
            <a:r>
              <a:rPr lang="it-IT" sz="2400" dirty="0">
                <a:cs typeface="Calibri"/>
              </a:rPr>
              <a:t>una serie di </a:t>
            </a:r>
            <a:r>
              <a:rPr lang="it-IT" sz="2400" b="1" dirty="0">
                <a:cs typeface="Calibri"/>
              </a:rPr>
              <a:t>ruoli sociali differenti. </a:t>
            </a:r>
            <a:r>
              <a:rPr lang="it-IT" sz="2400" dirty="0">
                <a:cs typeface="Calibri"/>
              </a:rPr>
              <a:t>Le donne potevano svolgere la funzione sociale</a:t>
            </a:r>
            <a:r>
              <a:rPr lang="it-IT" sz="2400" b="1" dirty="0">
                <a:cs typeface="Calibri"/>
              </a:rPr>
              <a:t> </a:t>
            </a:r>
            <a:r>
              <a:rPr lang="it-IT" sz="2400" dirty="0">
                <a:cs typeface="Calibri"/>
              </a:rPr>
              <a:t>di </a:t>
            </a:r>
            <a:r>
              <a:rPr lang="it-IT" sz="2400" b="1" dirty="0">
                <a:cs typeface="Calibri"/>
              </a:rPr>
              <a:t>moglie</a:t>
            </a:r>
            <a:r>
              <a:rPr lang="it-IT" sz="2400" dirty="0">
                <a:cs typeface="Calibri"/>
              </a:rPr>
              <a:t>, </a:t>
            </a:r>
            <a:r>
              <a:rPr lang="it-IT" sz="2400" b="1" dirty="0">
                <a:cs typeface="Calibri"/>
              </a:rPr>
              <a:t>madre</a:t>
            </a:r>
            <a:r>
              <a:rPr lang="it-IT" sz="2400" dirty="0">
                <a:cs typeface="Calibri"/>
              </a:rPr>
              <a:t>, </a:t>
            </a:r>
            <a:r>
              <a:rPr lang="it-IT" sz="2400" b="1" dirty="0">
                <a:cs typeface="Calibri"/>
              </a:rPr>
              <a:t>contadina</a:t>
            </a:r>
            <a:r>
              <a:rPr lang="it-IT" sz="2400" dirty="0">
                <a:cs typeface="Calibri"/>
              </a:rPr>
              <a:t>, </a:t>
            </a:r>
            <a:r>
              <a:rPr lang="it-IT" sz="2400" b="1" dirty="0">
                <a:cs typeface="Calibri"/>
              </a:rPr>
              <a:t>artigiana </a:t>
            </a:r>
            <a:r>
              <a:rPr lang="it-IT" sz="2400" dirty="0">
                <a:cs typeface="Calibri"/>
              </a:rPr>
              <a:t>e </a:t>
            </a:r>
            <a:r>
              <a:rPr lang="it-IT" sz="2400" b="1" dirty="0">
                <a:cs typeface="Calibri"/>
              </a:rPr>
              <a:t>monaca</a:t>
            </a:r>
            <a:r>
              <a:rPr lang="it-IT" sz="2400" dirty="0">
                <a:cs typeface="Calibri"/>
              </a:rPr>
              <a:t>, nonché alcuni importanti ruoli di direzione come quelli di </a:t>
            </a:r>
            <a:r>
              <a:rPr lang="it-IT" sz="2400" b="1" dirty="0">
                <a:cs typeface="Calibri"/>
              </a:rPr>
              <a:t>badessa </a:t>
            </a:r>
            <a:r>
              <a:rPr lang="it-IT" sz="2400" dirty="0">
                <a:cs typeface="Calibri"/>
              </a:rPr>
              <a:t>(derivato da abate, il quale spetta al superiore di una comunità monastica di dodici o più monaci)</a:t>
            </a:r>
            <a:r>
              <a:rPr lang="it-IT" sz="2400" b="1" dirty="0">
                <a:cs typeface="Calibri"/>
              </a:rPr>
              <a:t> </a:t>
            </a:r>
            <a:r>
              <a:rPr lang="it-IT" sz="2400" dirty="0">
                <a:cs typeface="Calibri"/>
              </a:rPr>
              <a:t>e </a:t>
            </a:r>
            <a:r>
              <a:rPr lang="it-IT" sz="2400" b="1" dirty="0">
                <a:cs typeface="Calibri"/>
              </a:rPr>
              <a:t>regina </a:t>
            </a:r>
            <a:r>
              <a:rPr lang="it-IT" sz="2400" dirty="0">
                <a:cs typeface="Calibri"/>
              </a:rPr>
              <a:t>regnante. Il </a:t>
            </a:r>
            <a:r>
              <a:rPr lang="it-IT" sz="2400" b="1" dirty="0">
                <a:cs typeface="Calibri"/>
              </a:rPr>
              <a:t>concetto</a:t>
            </a:r>
            <a:r>
              <a:rPr lang="it-IT" sz="2400" dirty="0">
                <a:cs typeface="Calibri"/>
              </a:rPr>
              <a:t> stesso </a:t>
            </a:r>
            <a:r>
              <a:rPr lang="it-IT" sz="2400" b="1" dirty="0">
                <a:cs typeface="Calibri"/>
              </a:rPr>
              <a:t>di "donna"</a:t>
            </a:r>
            <a:r>
              <a:rPr lang="it-IT" sz="2400" dirty="0">
                <a:cs typeface="Calibri"/>
              </a:rPr>
              <a:t> è </a:t>
            </a:r>
            <a:r>
              <a:rPr lang="it-IT" sz="2400" b="1" dirty="0">
                <a:cs typeface="Calibri"/>
              </a:rPr>
              <a:t>cambiato </a:t>
            </a:r>
            <a:r>
              <a:rPr lang="it-IT" sz="2400" dirty="0">
                <a:cs typeface="Calibri"/>
              </a:rPr>
              <a:t>in diversi modi </a:t>
            </a:r>
            <a:r>
              <a:rPr lang="it-IT" sz="2400" b="1" dirty="0">
                <a:cs typeface="Calibri"/>
              </a:rPr>
              <a:t>durante quest'epoca</a:t>
            </a:r>
            <a:r>
              <a:rPr lang="it-IT" sz="2400" dirty="0">
                <a:cs typeface="Calibri"/>
              </a:rPr>
              <a:t>.</a:t>
            </a:r>
            <a:endParaRPr lang="it-IT"/>
          </a:p>
          <a:p>
            <a:pPr>
              <a:buNone/>
            </a:pPr>
            <a:r>
              <a:rPr lang="it-IT" sz="2400" b="1" dirty="0">
                <a:cs typeface="Calibri"/>
              </a:rPr>
              <a:t>  Relazioni Extraconiugali</a:t>
            </a:r>
            <a:endParaRPr lang="it-IT" sz="2400" dirty="0">
              <a:cs typeface="Calibri"/>
            </a:endParaRPr>
          </a:p>
          <a:p>
            <a:pPr algn="ctr">
              <a:buNone/>
            </a:pPr>
            <a:r>
              <a:rPr lang="it-IT" sz="2400" b="1" dirty="0">
                <a:solidFill>
                  <a:srgbClr val="00B050"/>
                </a:solidFill>
                <a:cs typeface="Calibri"/>
              </a:rPr>
              <a:t>     </a:t>
            </a:r>
            <a:r>
              <a:rPr lang="it-IT" sz="3200" b="1" dirty="0">
                <a:solidFill>
                  <a:srgbClr val="00B050"/>
                </a:solidFill>
                <a:cs typeface="Calibri"/>
              </a:rPr>
              <a:t>Concubinato</a:t>
            </a:r>
            <a:endParaRPr lang="it-IT" sz="3200">
              <a:solidFill>
                <a:srgbClr val="00B050"/>
              </a:solidFill>
              <a:cs typeface="Calibri"/>
            </a:endParaRPr>
          </a:p>
          <a:p>
            <a:pPr>
              <a:buNone/>
            </a:pPr>
            <a:r>
              <a:rPr lang="it-IT" sz="2400" dirty="0">
                <a:cs typeface="Calibri"/>
              </a:rPr>
              <a:t>Il </a:t>
            </a:r>
            <a:r>
              <a:rPr lang="it-IT" sz="2400" b="1" dirty="0">
                <a:cs typeface="Calibri"/>
              </a:rPr>
              <a:t>concubinato</a:t>
            </a:r>
            <a:r>
              <a:rPr lang="it-IT" sz="2400" dirty="0">
                <a:cs typeface="Calibri"/>
              </a:rPr>
              <a:t> descriveva la </a:t>
            </a:r>
            <a:r>
              <a:rPr lang="it-IT" sz="2400" b="1" dirty="0">
                <a:cs typeface="Calibri"/>
              </a:rPr>
              <a:t>situazione familiare</a:t>
            </a:r>
            <a:r>
              <a:rPr lang="it-IT" sz="2400" dirty="0">
                <a:cs typeface="Calibri"/>
              </a:rPr>
              <a:t> in cui una </a:t>
            </a:r>
            <a:r>
              <a:rPr lang="it-IT" sz="2400" b="1" dirty="0">
                <a:cs typeface="Calibri"/>
              </a:rPr>
              <a:t>donna</a:t>
            </a:r>
            <a:r>
              <a:rPr lang="it-IT" sz="2400" dirty="0">
                <a:cs typeface="Calibri"/>
              </a:rPr>
              <a:t>, </a:t>
            </a:r>
            <a:r>
              <a:rPr lang="it-IT" sz="2400" b="1" dirty="0">
                <a:cs typeface="Calibri"/>
              </a:rPr>
              <a:t>non legata da vincolo di coniugio</a:t>
            </a:r>
            <a:r>
              <a:rPr lang="it-IT" sz="2400" dirty="0">
                <a:cs typeface="Calibri"/>
              </a:rPr>
              <a:t>, </a:t>
            </a:r>
            <a:r>
              <a:rPr lang="it-IT" sz="2400" b="1" dirty="0">
                <a:cs typeface="Calibri"/>
              </a:rPr>
              <a:t>conviveva </a:t>
            </a:r>
            <a:r>
              <a:rPr lang="it-IT" sz="2400" dirty="0">
                <a:cs typeface="Calibri"/>
              </a:rPr>
              <a:t>ed era economicamente mantenuta da un </a:t>
            </a:r>
            <a:r>
              <a:rPr lang="it-IT" sz="2400" b="1" dirty="0">
                <a:cs typeface="Calibri"/>
              </a:rPr>
              <a:t>amante uomo coniugato </a:t>
            </a:r>
            <a:r>
              <a:rPr lang="it-IT" sz="2400" dirty="0">
                <a:cs typeface="Calibri"/>
              </a:rPr>
              <a:t>con un'altra donna. </a:t>
            </a:r>
            <a:endParaRPr lang="it-IT"/>
          </a:p>
          <a:p>
            <a:pPr>
              <a:buNone/>
            </a:pPr>
            <a:r>
              <a:rPr lang="it-IT" sz="2400" dirty="0">
                <a:cs typeface="Calibri"/>
              </a:rPr>
              <a:t>Il termine veniva usato anche per indicare lo stato di un uomo e una donna non sposati che convivono come amanti senza obblighi permanenti (caratteristici del matrimonio).</a:t>
            </a:r>
            <a:endParaRPr lang="it-IT"/>
          </a:p>
          <a:p>
            <a:pPr>
              <a:buNone/>
            </a:pPr>
            <a:r>
              <a:rPr lang="it-IT" sz="2400" dirty="0">
                <a:cs typeface="Calibri"/>
              </a:rPr>
              <a:t>In Europa, le </a:t>
            </a:r>
            <a:r>
              <a:rPr lang="it-IT" sz="2400" b="1" dirty="0">
                <a:cs typeface="Calibri"/>
              </a:rPr>
              <a:t>concubine </a:t>
            </a:r>
            <a:r>
              <a:rPr lang="it-IT" sz="2400" dirty="0">
                <a:cs typeface="Calibri"/>
              </a:rPr>
              <a:t>dei </a:t>
            </a:r>
            <a:r>
              <a:rPr lang="it-IT" sz="2400" b="1" dirty="0">
                <a:cs typeface="Calibri"/>
              </a:rPr>
              <a:t>nobili </a:t>
            </a:r>
            <a:r>
              <a:rPr lang="it-IT" sz="2400" dirty="0">
                <a:cs typeface="Calibri"/>
              </a:rPr>
              <a:t>erano dette "</a:t>
            </a:r>
            <a:r>
              <a:rPr lang="it-IT" sz="2400" b="1" dirty="0">
                <a:cs typeface="Calibri"/>
              </a:rPr>
              <a:t>cortigiane</a:t>
            </a:r>
            <a:r>
              <a:rPr lang="it-IT" sz="2400" dirty="0">
                <a:cs typeface="Calibri"/>
              </a:rPr>
              <a:t>". Dato che i matrimoni tra nobili erano combinati, spesso i nobili avevano una relazione sentimentale con una cortigiana; questa era detta "la favorita".</a:t>
            </a:r>
            <a:endParaRPr lang="it-IT" dirty="0"/>
          </a:p>
          <a:p>
            <a:pPr>
              <a:buNone/>
            </a:pPr>
            <a:r>
              <a:rPr lang="it-IT" sz="2400" dirty="0">
                <a:cs typeface="Calibri"/>
              </a:rPr>
              <a:t>Fonti: Wikipedia</a:t>
            </a:r>
          </a:p>
          <a:p>
            <a:pPr marL="0" indent="0">
              <a:buNone/>
            </a:pPr>
            <a:endParaRPr lang="it-IT" sz="2400" dirty="0">
              <a:cs typeface="Calibri"/>
            </a:endParaRPr>
          </a:p>
        </p:txBody>
      </p:sp>
    </p:spTree>
    <p:extLst>
      <p:ext uri="{BB962C8B-B14F-4D97-AF65-F5344CB8AC3E}">
        <p14:creationId xmlns:p14="http://schemas.microsoft.com/office/powerpoint/2010/main" xmlns="" val="3678325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88E9B9C2-791F-4F52-817C-0D43411AA49A}"/>
              </a:ext>
            </a:extLst>
          </p:cNvPr>
          <p:cNvSpPr>
            <a:spLocks noGrp="1"/>
          </p:cNvSpPr>
          <p:nvPr>
            <p:ph idx="1"/>
          </p:nvPr>
        </p:nvSpPr>
        <p:spPr>
          <a:xfrm>
            <a:off x="4313" y="-299"/>
            <a:ext cx="12183373" cy="6867375"/>
          </a:xfrm>
        </p:spPr>
        <p:txBody>
          <a:bodyPr vert="horz" lIns="91440" tIns="45720" rIns="91440" bIns="45720" rtlCol="0" anchor="t">
            <a:normAutofit/>
          </a:bodyPr>
          <a:lstStyle/>
          <a:p>
            <a:pPr algn="ctr">
              <a:buNone/>
            </a:pPr>
            <a:endParaRPr lang="it-IT" sz="6000" b="1" dirty="0">
              <a:cs typeface="Calibri"/>
            </a:endParaRPr>
          </a:p>
          <a:p>
            <a:pPr algn="ctr">
              <a:buNone/>
            </a:pPr>
            <a:endParaRPr lang="it-IT" sz="6000" b="1" dirty="0">
              <a:cs typeface="Calibri"/>
            </a:endParaRPr>
          </a:p>
          <a:p>
            <a:pPr algn="ctr">
              <a:buNone/>
            </a:pPr>
            <a:endParaRPr lang="it-IT" sz="6000" b="1" dirty="0">
              <a:cs typeface="Calibri"/>
            </a:endParaRPr>
          </a:p>
          <a:p>
            <a:pPr algn="ctr">
              <a:buNone/>
            </a:pPr>
            <a:r>
              <a:rPr lang="it-IT" sz="6000" b="1" dirty="0">
                <a:solidFill>
                  <a:srgbClr val="002060"/>
                </a:solidFill>
                <a:cs typeface="Calibri"/>
              </a:rPr>
              <a:t>IL MATRIMONIO NEL 1800</a:t>
            </a:r>
            <a:endParaRPr lang="it-IT" sz="6000">
              <a:solidFill>
                <a:srgbClr val="002060"/>
              </a:solidFill>
              <a:cs typeface="Calibri"/>
            </a:endParaRPr>
          </a:p>
        </p:txBody>
      </p:sp>
    </p:spTree>
    <p:extLst>
      <p:ext uri="{BB962C8B-B14F-4D97-AF65-F5344CB8AC3E}">
        <p14:creationId xmlns:p14="http://schemas.microsoft.com/office/powerpoint/2010/main" xmlns="" val="1137468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24ED8222-FEF8-49EA-AE4D-5B26FEA47485}"/>
              </a:ext>
            </a:extLst>
          </p:cNvPr>
          <p:cNvSpPr>
            <a:spLocks noGrp="1"/>
          </p:cNvSpPr>
          <p:nvPr>
            <p:ph idx="1"/>
          </p:nvPr>
        </p:nvSpPr>
        <p:spPr>
          <a:xfrm>
            <a:off x="4314" y="-299"/>
            <a:ext cx="11550769" cy="6551073"/>
          </a:xfrm>
        </p:spPr>
        <p:txBody>
          <a:bodyPr vert="horz" lIns="91440" tIns="45720" rIns="91440" bIns="45720" rtlCol="0" anchor="t">
            <a:normAutofit/>
          </a:bodyPr>
          <a:lstStyle/>
          <a:p>
            <a:pPr algn="ctr">
              <a:buNone/>
            </a:pPr>
            <a:r>
              <a:rPr lang="it-IT" dirty="0">
                <a:cs typeface="Calibri"/>
              </a:rPr>
              <a:t>   </a:t>
            </a:r>
            <a:endParaRPr lang="it-IT" sz="3600" b="1" dirty="0">
              <a:solidFill>
                <a:srgbClr val="002060"/>
              </a:solidFill>
              <a:cs typeface="Calibri"/>
            </a:endParaRPr>
          </a:p>
          <a:p>
            <a:pPr algn="ctr">
              <a:buNone/>
            </a:pPr>
            <a:r>
              <a:rPr lang="it-IT" sz="3600" b="1" dirty="0">
                <a:solidFill>
                  <a:srgbClr val="002060"/>
                </a:solidFill>
                <a:cs typeface="Calibri"/>
              </a:rPr>
              <a:t>IL RITO DEL MATRIMONIO</a:t>
            </a:r>
          </a:p>
          <a:p>
            <a:pPr>
              <a:buNone/>
            </a:pPr>
            <a:endParaRPr lang="it-IT" dirty="0">
              <a:cs typeface="Calibri"/>
            </a:endParaRPr>
          </a:p>
          <a:p>
            <a:pPr>
              <a:buNone/>
            </a:pPr>
            <a:r>
              <a:rPr lang="it-IT" dirty="0">
                <a:cs typeface="Calibri"/>
              </a:rPr>
              <a:t>   Nel XVIII secolo, i </a:t>
            </a:r>
            <a:r>
              <a:rPr lang="it-IT" b="1" dirty="0">
                <a:cs typeface="Calibri"/>
              </a:rPr>
              <a:t>riti nuziali</a:t>
            </a:r>
            <a:r>
              <a:rPr lang="it-IT" dirty="0">
                <a:cs typeface="Calibri"/>
              </a:rPr>
              <a:t> erano dettati sia dalle </a:t>
            </a:r>
            <a:r>
              <a:rPr lang="it-IT" b="1" dirty="0">
                <a:cs typeface="Calibri"/>
              </a:rPr>
              <a:t>convenienze sociali</a:t>
            </a:r>
            <a:r>
              <a:rPr lang="it-IT" dirty="0">
                <a:cs typeface="Calibri"/>
              </a:rPr>
              <a:t>, sia dalle </a:t>
            </a:r>
            <a:r>
              <a:rPr lang="it-IT" b="1" dirty="0">
                <a:cs typeface="Calibri"/>
              </a:rPr>
              <a:t>usanze</a:t>
            </a:r>
            <a:r>
              <a:rPr lang="it-IT" dirty="0">
                <a:cs typeface="Calibri"/>
              </a:rPr>
              <a:t>, con predominanza dell'uno o dell'altro </a:t>
            </a:r>
            <a:r>
              <a:rPr lang="it-IT" b="1" dirty="0">
                <a:cs typeface="Calibri"/>
              </a:rPr>
              <a:t>a seconda</a:t>
            </a:r>
            <a:r>
              <a:rPr lang="it-IT" dirty="0">
                <a:cs typeface="Calibri"/>
              </a:rPr>
              <a:t> che </a:t>
            </a:r>
            <a:r>
              <a:rPr lang="it-IT" b="1" dirty="0">
                <a:cs typeface="Calibri"/>
              </a:rPr>
              <a:t>si tratta</a:t>
            </a:r>
            <a:r>
              <a:rPr lang="it-IT" dirty="0">
                <a:cs typeface="Calibri"/>
              </a:rPr>
              <a:t> se di </a:t>
            </a:r>
            <a:r>
              <a:rPr lang="it-IT" b="1" dirty="0">
                <a:cs typeface="Calibri"/>
              </a:rPr>
              <a:t>matrimoni aristocratici </a:t>
            </a:r>
            <a:r>
              <a:rPr lang="it-IT" dirty="0">
                <a:cs typeface="Calibri"/>
              </a:rPr>
              <a:t>o </a:t>
            </a:r>
            <a:r>
              <a:rPr lang="it-IT" b="1" dirty="0">
                <a:cs typeface="Calibri"/>
              </a:rPr>
              <a:t>popolari</a:t>
            </a:r>
            <a:r>
              <a:rPr lang="it-IT" dirty="0">
                <a:cs typeface="Calibri"/>
              </a:rPr>
              <a:t>.</a:t>
            </a:r>
            <a:r>
              <a:rPr lang="it-IT" dirty="0">
                <a:ea typeface="+mn-lt"/>
                <a:cs typeface="+mn-lt"/>
              </a:rPr>
              <a:t/>
            </a:r>
            <a:br>
              <a:rPr lang="it-IT" dirty="0">
                <a:ea typeface="+mn-lt"/>
                <a:cs typeface="+mn-lt"/>
              </a:rPr>
            </a:br>
            <a:r>
              <a:rPr lang="it-IT" dirty="0">
                <a:cs typeface="Calibri"/>
              </a:rPr>
              <a:t>In genere, le ragazze nobili andavano in spose all'uscita dal convento, assecondando la scelta, spesso avvenuta da tempo, compiuta dai genitori. </a:t>
            </a:r>
            <a:r>
              <a:rPr lang="it-IT" dirty="0">
                <a:ea typeface="+mn-lt"/>
                <a:cs typeface="+mn-lt"/>
              </a:rPr>
              <a:t/>
            </a:r>
            <a:br>
              <a:rPr lang="it-IT" dirty="0">
                <a:ea typeface="+mn-lt"/>
                <a:cs typeface="+mn-lt"/>
              </a:rPr>
            </a:br>
            <a:r>
              <a:rPr lang="it-IT" dirty="0">
                <a:cs typeface="Calibri"/>
              </a:rPr>
              <a:t>A Venezia, il giovane, una volta che il matrimonio era stato deciso, passava sempre, ad un'ora convenuta, sotto le finestre della sua promessa, che doveva rispondere con un saluto. Il futuro sposo, era inoltre tenuto ad offrirle un diamante, che era chiamato il ricordino. Prima della benedizione nuziale, la madre dello sposo donava alla giovane donna un filo di perle, che la sposa doveva portare sempre, fino alla fine del primo anno di matrimonio.</a:t>
            </a:r>
            <a:endParaRPr lang="it-IT"/>
          </a:p>
        </p:txBody>
      </p:sp>
    </p:spTree>
    <p:extLst>
      <p:ext uri="{BB962C8B-B14F-4D97-AF65-F5344CB8AC3E}">
        <p14:creationId xmlns:p14="http://schemas.microsoft.com/office/powerpoint/2010/main" xmlns="" val="4170424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8DCD94F6-FB2E-4150-BE37-9B0416607860}"/>
              </a:ext>
            </a:extLst>
          </p:cNvPr>
          <p:cNvSpPr>
            <a:spLocks noGrp="1"/>
          </p:cNvSpPr>
          <p:nvPr>
            <p:ph idx="1"/>
          </p:nvPr>
        </p:nvSpPr>
        <p:spPr>
          <a:xfrm>
            <a:off x="4314" y="-299"/>
            <a:ext cx="12168995" cy="6852997"/>
          </a:xfrm>
        </p:spPr>
        <p:txBody>
          <a:bodyPr vert="horz" lIns="91440" tIns="45720" rIns="91440" bIns="45720" rtlCol="0" anchor="t">
            <a:normAutofit fontScale="92500" lnSpcReduction="20000"/>
          </a:bodyPr>
          <a:lstStyle/>
          <a:p>
            <a:pPr>
              <a:buNone/>
            </a:pPr>
            <a:r>
              <a:rPr lang="it-IT" dirty="0">
                <a:cs typeface="Calibri"/>
              </a:rPr>
              <a:t>   Di solito, le </a:t>
            </a:r>
            <a:r>
              <a:rPr lang="it-IT" b="1" dirty="0">
                <a:cs typeface="Calibri"/>
              </a:rPr>
              <a:t>unioni </a:t>
            </a:r>
            <a:r>
              <a:rPr lang="it-IT" dirty="0">
                <a:cs typeface="Calibri"/>
              </a:rPr>
              <a:t>tra due </a:t>
            </a:r>
            <a:r>
              <a:rPr lang="it-IT" b="1" dirty="0">
                <a:cs typeface="Calibri"/>
              </a:rPr>
              <a:t>grandi famiglie</a:t>
            </a:r>
            <a:r>
              <a:rPr lang="it-IT" dirty="0">
                <a:cs typeface="Calibri"/>
              </a:rPr>
              <a:t> erano celebrate con una </a:t>
            </a:r>
            <a:r>
              <a:rPr lang="it-IT" b="1" dirty="0">
                <a:cs typeface="Calibri"/>
              </a:rPr>
              <a:t>festa in casa</a:t>
            </a:r>
            <a:r>
              <a:rPr lang="it-IT" dirty="0">
                <a:cs typeface="Calibri"/>
              </a:rPr>
              <a:t>, in cui si </a:t>
            </a:r>
            <a:r>
              <a:rPr lang="it-IT" b="1" dirty="0">
                <a:cs typeface="Calibri"/>
              </a:rPr>
              <a:t>sfoggiavano </a:t>
            </a:r>
            <a:r>
              <a:rPr lang="it-IT" dirty="0">
                <a:cs typeface="Calibri"/>
              </a:rPr>
              <a:t>il più </a:t>
            </a:r>
            <a:r>
              <a:rPr lang="it-IT" b="1" dirty="0">
                <a:cs typeface="Calibri"/>
              </a:rPr>
              <a:t>grande lusso</a:t>
            </a:r>
            <a:r>
              <a:rPr lang="it-IT" dirty="0">
                <a:cs typeface="Calibri"/>
              </a:rPr>
              <a:t> di sete, spade, gioielli, nel salone più grande del palazzo. Da un testo dell'epoca sappiamo che la </a:t>
            </a:r>
            <a:r>
              <a:rPr lang="it-IT" b="1" dirty="0">
                <a:cs typeface="Calibri"/>
              </a:rPr>
              <a:t>sposa </a:t>
            </a:r>
            <a:r>
              <a:rPr lang="it-IT" dirty="0">
                <a:cs typeface="Calibri"/>
              </a:rPr>
              <a:t>appariva, </a:t>
            </a:r>
            <a:r>
              <a:rPr lang="it-IT" b="1" dirty="0">
                <a:cs typeface="Calibri"/>
              </a:rPr>
              <a:t>vestita con un abito di broccato d'argento</a:t>
            </a:r>
            <a:r>
              <a:rPr lang="it-IT" dirty="0">
                <a:cs typeface="Calibri"/>
              </a:rPr>
              <a:t>, con il </a:t>
            </a:r>
            <a:r>
              <a:rPr lang="it-IT" b="1" dirty="0">
                <a:cs typeface="Calibri"/>
              </a:rPr>
              <a:t>petto ricoperto di pizzi e gioielli</a:t>
            </a:r>
            <a:r>
              <a:rPr lang="it-IT" dirty="0">
                <a:cs typeface="Calibri"/>
              </a:rPr>
              <a:t>, dando la </a:t>
            </a:r>
            <a:r>
              <a:rPr lang="it-IT" b="1" dirty="0">
                <a:cs typeface="Calibri"/>
              </a:rPr>
              <a:t>mano al maestro di cerimonia</a:t>
            </a:r>
            <a:r>
              <a:rPr lang="it-IT" dirty="0">
                <a:cs typeface="Calibri"/>
              </a:rPr>
              <a:t>, che era vestito di nero, con le spalle coperte da un mantello di damasco dal collo ampio. </a:t>
            </a:r>
            <a:endParaRPr lang="it-IT"/>
          </a:p>
          <a:p>
            <a:pPr>
              <a:buNone/>
            </a:pPr>
            <a:r>
              <a:rPr lang="it-IT" dirty="0">
                <a:cs typeface="Calibri"/>
              </a:rPr>
              <a:t>   La </a:t>
            </a:r>
            <a:r>
              <a:rPr lang="it-IT" b="1" dirty="0">
                <a:cs typeface="Calibri"/>
              </a:rPr>
              <a:t>sposa si inginocchiava</a:t>
            </a:r>
            <a:r>
              <a:rPr lang="it-IT" dirty="0">
                <a:cs typeface="Calibri"/>
              </a:rPr>
              <a:t> su un cuscinetto di velluto per </a:t>
            </a:r>
            <a:r>
              <a:rPr lang="it-IT" b="1" dirty="0">
                <a:cs typeface="Calibri"/>
              </a:rPr>
              <a:t>ricevere </a:t>
            </a:r>
            <a:r>
              <a:rPr lang="it-IT" dirty="0">
                <a:cs typeface="Calibri"/>
              </a:rPr>
              <a:t>la  </a:t>
            </a:r>
            <a:r>
              <a:rPr lang="it-IT" b="1" dirty="0">
                <a:cs typeface="Calibri"/>
              </a:rPr>
              <a:t>benedizione </a:t>
            </a:r>
            <a:r>
              <a:rPr lang="it-IT" dirty="0">
                <a:cs typeface="Calibri"/>
              </a:rPr>
              <a:t>del padre, della madre e dei parenti più vicini, poi, condotta al centro della sala dal maestro di cerimonia, poggiava la sua mano in quella del suo futuro marito, e il sacerdote dava loro la sua benedizione. </a:t>
            </a:r>
            <a:r>
              <a:rPr lang="it-IT" b="1" dirty="0">
                <a:cs typeface="Calibri"/>
              </a:rPr>
              <a:t>Gli sposi si scambiavano un bacio</a:t>
            </a:r>
            <a:r>
              <a:rPr lang="it-IT" dirty="0">
                <a:cs typeface="Calibri"/>
              </a:rPr>
              <a:t> e l'</a:t>
            </a:r>
            <a:r>
              <a:rPr lang="it-IT" b="1" dirty="0">
                <a:cs typeface="Calibri"/>
              </a:rPr>
              <a:t>orchestra iniziava a suonare</a:t>
            </a:r>
            <a:r>
              <a:rPr lang="it-IT" dirty="0">
                <a:cs typeface="Calibri"/>
              </a:rPr>
              <a:t>. </a:t>
            </a:r>
            <a:r>
              <a:rPr lang="it-IT" b="1" dirty="0">
                <a:cs typeface="Calibri"/>
              </a:rPr>
              <a:t>La sposa apriva le danze</a:t>
            </a:r>
            <a:r>
              <a:rPr lang="it-IT" dirty="0">
                <a:cs typeface="Calibri"/>
              </a:rPr>
              <a:t>, che sarebbero durate fino a tarda notte, ballando da sola.</a:t>
            </a:r>
            <a:endParaRPr lang="it-IT" dirty="0"/>
          </a:p>
          <a:p>
            <a:pPr>
              <a:buNone/>
            </a:pPr>
            <a:r>
              <a:rPr lang="it-IT" dirty="0">
                <a:cs typeface="Calibri"/>
              </a:rPr>
              <a:t> </a:t>
            </a:r>
            <a:r>
              <a:rPr lang="it-IT" dirty="0">
                <a:ea typeface="+mn-lt"/>
                <a:cs typeface="+mn-lt"/>
              </a:rPr>
              <a:t/>
            </a:r>
            <a:br>
              <a:rPr lang="it-IT" dirty="0">
                <a:ea typeface="+mn-lt"/>
                <a:cs typeface="+mn-lt"/>
              </a:rPr>
            </a:br>
            <a:r>
              <a:rPr lang="it-IT" dirty="0">
                <a:cs typeface="Calibri"/>
              </a:rPr>
              <a:t>Nel corso del secolo, le consuetudini mutarono leggermente. Le dame, invitate alla cerimonia, indossavano un vestito che poi sostituivano per il ricevimento. Il primo era sempre di seta nera ornato di pizzo, e il secondo invece era colorato. Anche la sposa si cambiava, e rimpiazzava, con gioielli, gli ornamenti di perle che aveva usato con l'abito bianco.</a:t>
            </a:r>
          </a:p>
          <a:p>
            <a:pPr>
              <a:buNone/>
            </a:pPr>
            <a:r>
              <a:rPr lang="it-IT" dirty="0">
                <a:ea typeface="+mn-lt"/>
                <a:cs typeface="+mn-lt"/>
              </a:rPr>
              <a:t/>
            </a:r>
            <a:br>
              <a:rPr lang="it-IT" dirty="0">
                <a:ea typeface="+mn-lt"/>
                <a:cs typeface="+mn-lt"/>
              </a:rPr>
            </a:br>
            <a:r>
              <a:rPr lang="it-IT" dirty="0">
                <a:cs typeface="Calibri"/>
              </a:rPr>
              <a:t>A Venezia gli sposi mettevano a disposizione degli invitati un centinaio di gondole, con i barcaioli vestiti con l'abito da cerimonia e lo stesso sfarzo dei costumi accompagnava anche i riti funebri, in cui i partecipanti non cessavano di fare sfoggio di eleganza e ricchezza.</a:t>
            </a:r>
            <a:endParaRPr lang="it-IT" dirty="0"/>
          </a:p>
        </p:txBody>
      </p:sp>
    </p:spTree>
    <p:extLst>
      <p:ext uri="{BB962C8B-B14F-4D97-AF65-F5344CB8AC3E}">
        <p14:creationId xmlns:p14="http://schemas.microsoft.com/office/powerpoint/2010/main" xmlns="" val="3509389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6D210169-AD12-4CFD-8D66-A62D5740D975}"/>
              </a:ext>
            </a:extLst>
          </p:cNvPr>
          <p:cNvSpPr>
            <a:spLocks noGrp="1"/>
          </p:cNvSpPr>
          <p:nvPr>
            <p:ph idx="1"/>
          </p:nvPr>
        </p:nvSpPr>
        <p:spPr>
          <a:xfrm>
            <a:off x="4313" y="-299"/>
            <a:ext cx="12183373" cy="6852996"/>
          </a:xfrm>
        </p:spPr>
        <p:txBody>
          <a:bodyPr vert="horz" lIns="91440" tIns="45720" rIns="91440" bIns="45720" rtlCol="0" anchor="t">
            <a:normAutofit fontScale="92500" lnSpcReduction="20000"/>
          </a:bodyPr>
          <a:lstStyle/>
          <a:p>
            <a:pPr algn="ctr">
              <a:buNone/>
            </a:pPr>
            <a:endParaRPr lang="it-IT" sz="3600" b="1" dirty="0">
              <a:cs typeface="Calibri"/>
            </a:endParaRPr>
          </a:p>
          <a:p>
            <a:pPr algn="ctr">
              <a:buNone/>
            </a:pPr>
            <a:r>
              <a:rPr lang="it-IT" sz="3600" b="1" dirty="0">
                <a:solidFill>
                  <a:srgbClr val="002060"/>
                </a:solidFill>
                <a:cs typeface="Calibri"/>
              </a:rPr>
              <a:t>IL RITO DEL MATRIMONIO IN SICILIA</a:t>
            </a:r>
          </a:p>
          <a:p>
            <a:pPr algn="just">
              <a:buNone/>
            </a:pPr>
            <a:endParaRPr lang="it-IT" sz="3600" b="1" dirty="0">
              <a:cs typeface="Calibri"/>
            </a:endParaRPr>
          </a:p>
          <a:p>
            <a:pPr algn="just">
              <a:buNone/>
            </a:pPr>
            <a:r>
              <a:rPr lang="it-IT" sz="4000" dirty="0">
                <a:cs typeface="Calibri"/>
              </a:rPr>
              <a:t> </a:t>
            </a:r>
            <a:r>
              <a:rPr lang="it-IT" sz="4000" b="1" dirty="0">
                <a:cs typeface="Calibri"/>
              </a:rPr>
              <a:t> </a:t>
            </a:r>
            <a:r>
              <a:rPr lang="it-IT" b="1" dirty="0">
                <a:cs typeface="Calibri"/>
              </a:rPr>
              <a:t>In Sicilia</a:t>
            </a:r>
            <a:r>
              <a:rPr lang="it-IT" dirty="0">
                <a:cs typeface="Calibri"/>
              </a:rPr>
              <a:t>, terra in cui le tradizioni pagane erano ancora molto radicate, nel Settecento, il </a:t>
            </a:r>
            <a:r>
              <a:rPr lang="it-IT" b="1" dirty="0">
                <a:cs typeface="Calibri"/>
              </a:rPr>
              <a:t>rituale del fidanzamento e delle nozze contadine, ricordava quello dei tempi antichi.</a:t>
            </a:r>
            <a:r>
              <a:rPr lang="it-IT" b="1" dirty="0">
                <a:ea typeface="+mn-lt"/>
                <a:cs typeface="+mn-lt"/>
              </a:rPr>
              <a:t> </a:t>
            </a:r>
            <a:br>
              <a:rPr lang="it-IT" b="1" dirty="0">
                <a:ea typeface="+mn-lt"/>
                <a:cs typeface="+mn-lt"/>
              </a:rPr>
            </a:br>
            <a:r>
              <a:rPr lang="it-IT" b="1" dirty="0">
                <a:cs typeface="Calibri"/>
              </a:rPr>
              <a:t>Erano </a:t>
            </a:r>
            <a:r>
              <a:rPr lang="it-IT" dirty="0">
                <a:cs typeface="Calibri"/>
              </a:rPr>
              <a:t>solitamente le </a:t>
            </a:r>
            <a:r>
              <a:rPr lang="it-IT" b="1" dirty="0">
                <a:cs typeface="Calibri"/>
              </a:rPr>
              <a:t>madri </a:t>
            </a:r>
            <a:r>
              <a:rPr lang="it-IT" dirty="0">
                <a:cs typeface="Calibri"/>
              </a:rPr>
              <a:t>di ragazzi </a:t>
            </a:r>
            <a:r>
              <a:rPr lang="it-IT" b="1" dirty="0">
                <a:cs typeface="Calibri"/>
              </a:rPr>
              <a:t>a scegliere le spose</a:t>
            </a:r>
            <a:r>
              <a:rPr lang="it-IT" dirty="0">
                <a:cs typeface="Calibri"/>
              </a:rPr>
              <a:t> tra le giovani del villaggio.</a:t>
            </a:r>
          </a:p>
          <a:p>
            <a:pPr algn="just">
              <a:buNone/>
            </a:pPr>
            <a:r>
              <a:rPr lang="it-IT" dirty="0">
                <a:cs typeface="Calibri"/>
              </a:rPr>
              <a:t>   La scelta veniva espressa in vari modi, di cui uno era il far cadere una spazzola, all'alba, sulla porta della prescelta. La giovane doveva raccogliere la spazzola ed aspettare, a mezzogiorno, la visita preannunciata. </a:t>
            </a:r>
          </a:p>
          <a:p>
            <a:pPr algn="just">
              <a:buNone/>
            </a:pPr>
            <a:r>
              <a:rPr lang="it-IT" dirty="0">
                <a:cs typeface="Calibri"/>
              </a:rPr>
              <a:t> </a:t>
            </a:r>
            <a:r>
              <a:rPr lang="it-IT" b="1" dirty="0">
                <a:cs typeface="Calibri"/>
              </a:rPr>
              <a:t>La futura suocera legava</a:t>
            </a:r>
            <a:r>
              <a:rPr lang="it-IT" dirty="0">
                <a:cs typeface="Calibri"/>
              </a:rPr>
              <a:t> quindi i </a:t>
            </a:r>
            <a:r>
              <a:rPr lang="it-IT" b="1" dirty="0">
                <a:cs typeface="Calibri"/>
              </a:rPr>
              <a:t>capelli </a:t>
            </a:r>
            <a:r>
              <a:rPr lang="it-IT" dirty="0">
                <a:cs typeface="Calibri"/>
              </a:rPr>
              <a:t>della ragazza </a:t>
            </a:r>
            <a:r>
              <a:rPr lang="it-IT" b="1" dirty="0">
                <a:cs typeface="Calibri"/>
              </a:rPr>
              <a:t>con </a:t>
            </a:r>
            <a:r>
              <a:rPr lang="it-IT" dirty="0">
                <a:cs typeface="Calibri"/>
              </a:rPr>
              <a:t>un </a:t>
            </a:r>
            <a:r>
              <a:rPr lang="it-IT" b="1" dirty="0">
                <a:cs typeface="Calibri"/>
              </a:rPr>
              <a:t>nastro</a:t>
            </a:r>
            <a:r>
              <a:rPr lang="it-IT" dirty="0">
                <a:cs typeface="Calibri"/>
              </a:rPr>
              <a:t>, </a:t>
            </a:r>
            <a:r>
              <a:rPr lang="it-IT" b="1" dirty="0">
                <a:cs typeface="Calibri"/>
              </a:rPr>
              <a:t>simbolo del</a:t>
            </a:r>
            <a:r>
              <a:rPr lang="it-IT" dirty="0">
                <a:cs typeface="Calibri"/>
              </a:rPr>
              <a:t> </a:t>
            </a:r>
            <a:r>
              <a:rPr lang="it-IT" b="1" dirty="0">
                <a:cs typeface="Calibri"/>
              </a:rPr>
              <a:t>fidanzamento</a:t>
            </a:r>
            <a:r>
              <a:rPr lang="it-IT" dirty="0">
                <a:cs typeface="Calibri"/>
              </a:rPr>
              <a:t>. Il tutto era accompagnato dalla distribuzione di ceci, mandorle, noci e fave abbrustolite.</a:t>
            </a:r>
            <a:endParaRPr lang="it-IT" dirty="0">
              <a:ea typeface="+mn-lt"/>
              <a:cs typeface="+mn-lt"/>
            </a:endParaRPr>
          </a:p>
          <a:p>
            <a:pPr algn="just">
              <a:buNone/>
            </a:pPr>
            <a:r>
              <a:rPr lang="it-IT" dirty="0">
                <a:cs typeface="Calibri"/>
              </a:rPr>
              <a:t> Il</a:t>
            </a:r>
            <a:r>
              <a:rPr lang="it-IT" b="1" dirty="0">
                <a:cs typeface="Calibri"/>
              </a:rPr>
              <a:t> giorno delle nozze</a:t>
            </a:r>
            <a:r>
              <a:rPr lang="it-IT" dirty="0">
                <a:cs typeface="Calibri"/>
              </a:rPr>
              <a:t>, poi, un </a:t>
            </a:r>
            <a:r>
              <a:rPr lang="it-IT" b="1" dirty="0">
                <a:cs typeface="Calibri"/>
              </a:rPr>
              <a:t>corteo </a:t>
            </a:r>
            <a:r>
              <a:rPr lang="it-IT" dirty="0">
                <a:cs typeface="Calibri"/>
              </a:rPr>
              <a:t>andava </a:t>
            </a:r>
            <a:r>
              <a:rPr lang="it-IT" b="1" dirty="0">
                <a:cs typeface="Calibri"/>
              </a:rPr>
              <a:t>a prendere la fidanzata</a:t>
            </a:r>
            <a:r>
              <a:rPr lang="it-IT" dirty="0">
                <a:cs typeface="Calibri"/>
              </a:rPr>
              <a:t>, cantando un epitalamio (componimento poetico in onore degli sposi).</a:t>
            </a:r>
          </a:p>
          <a:p>
            <a:pPr algn="just">
              <a:buNone/>
            </a:pPr>
            <a:r>
              <a:rPr lang="it-IT" dirty="0">
                <a:cs typeface="Calibri"/>
              </a:rPr>
              <a:t> Il </a:t>
            </a:r>
            <a:r>
              <a:rPr lang="it-IT" b="1" dirty="0">
                <a:cs typeface="Calibri"/>
              </a:rPr>
              <a:t>padre dello sposo</a:t>
            </a:r>
            <a:r>
              <a:rPr lang="it-IT" dirty="0">
                <a:cs typeface="Calibri"/>
              </a:rPr>
              <a:t> entrava quindi da solo, </a:t>
            </a:r>
            <a:r>
              <a:rPr lang="it-IT" b="1" dirty="0">
                <a:cs typeface="Calibri"/>
              </a:rPr>
              <a:t>faceva un complimento alla giovane </a:t>
            </a:r>
            <a:r>
              <a:rPr lang="it-IT" dirty="0">
                <a:cs typeface="Calibri"/>
              </a:rPr>
              <a:t>e la  </a:t>
            </a:r>
            <a:r>
              <a:rPr lang="it-IT" b="1" dirty="0">
                <a:cs typeface="Calibri"/>
              </a:rPr>
              <a:t>portava per mano</a:t>
            </a:r>
            <a:r>
              <a:rPr lang="it-IT" dirty="0">
                <a:cs typeface="Calibri"/>
              </a:rPr>
              <a:t>, vestita in abito cerimoniale, </a:t>
            </a:r>
            <a:r>
              <a:rPr lang="it-IT" b="1" dirty="0">
                <a:cs typeface="Calibri"/>
              </a:rPr>
              <a:t>allo sposo</a:t>
            </a:r>
            <a:r>
              <a:rPr lang="it-IT" dirty="0">
                <a:cs typeface="Calibri"/>
              </a:rPr>
              <a:t>, che la attendeva sulla porta. </a:t>
            </a:r>
            <a:r>
              <a:rPr lang="it-IT" b="1" dirty="0">
                <a:cs typeface="Calibri"/>
              </a:rPr>
              <a:t>Dall'alto </a:t>
            </a:r>
            <a:r>
              <a:rPr lang="it-IT" dirty="0">
                <a:cs typeface="Calibri"/>
              </a:rPr>
              <a:t>sui due venivano </a:t>
            </a:r>
            <a:r>
              <a:rPr lang="it-IT" b="1" dirty="0">
                <a:cs typeface="Calibri"/>
              </a:rPr>
              <a:t>sparsi pane e sale</a:t>
            </a:r>
            <a:r>
              <a:rPr lang="it-IT" dirty="0">
                <a:cs typeface="Calibri"/>
              </a:rPr>
              <a:t>, come </a:t>
            </a:r>
            <a:r>
              <a:rPr lang="it-IT" b="1" dirty="0">
                <a:cs typeface="Calibri"/>
              </a:rPr>
              <a:t>augurio </a:t>
            </a:r>
            <a:r>
              <a:rPr lang="it-IT" dirty="0">
                <a:cs typeface="Calibri"/>
              </a:rPr>
              <a:t>di fecondità e ricchezza. </a:t>
            </a:r>
          </a:p>
          <a:p>
            <a:pPr algn="just">
              <a:buNone/>
            </a:pPr>
            <a:r>
              <a:rPr lang="it-IT" dirty="0">
                <a:cs typeface="Calibri"/>
              </a:rPr>
              <a:t>    </a:t>
            </a:r>
          </a:p>
        </p:txBody>
      </p:sp>
    </p:spTree>
    <p:extLst>
      <p:ext uri="{BB962C8B-B14F-4D97-AF65-F5344CB8AC3E}">
        <p14:creationId xmlns:p14="http://schemas.microsoft.com/office/powerpoint/2010/main" xmlns="" val="8081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F4E6B526-C16B-42A1-937E-2FE9A46CB052}"/>
              </a:ext>
            </a:extLst>
          </p:cNvPr>
          <p:cNvSpPr>
            <a:spLocks noGrp="1"/>
          </p:cNvSpPr>
          <p:nvPr>
            <p:ph idx="1"/>
          </p:nvPr>
        </p:nvSpPr>
        <p:spPr>
          <a:xfrm>
            <a:off x="4313" y="-299"/>
            <a:ext cx="12183373" cy="6852997"/>
          </a:xfrm>
        </p:spPr>
        <p:txBody>
          <a:bodyPr vert="horz" lIns="91440" tIns="45720" rIns="91440" bIns="45720" rtlCol="0" anchor="t">
            <a:normAutofit/>
          </a:bodyPr>
          <a:lstStyle/>
          <a:p>
            <a:pPr>
              <a:buNone/>
            </a:pPr>
            <a:r>
              <a:rPr lang="it-IT" dirty="0">
                <a:cs typeface="Calibri"/>
              </a:rPr>
              <a:t>   </a:t>
            </a:r>
            <a:r>
              <a:rPr lang="it-IT" b="1" dirty="0">
                <a:cs typeface="Calibri"/>
              </a:rPr>
              <a:t>La suocera della sposa</a:t>
            </a:r>
            <a:r>
              <a:rPr lang="it-IT" dirty="0">
                <a:cs typeface="Calibri"/>
              </a:rPr>
              <a:t> </a:t>
            </a:r>
            <a:r>
              <a:rPr lang="it-IT" b="1" dirty="0">
                <a:cs typeface="Calibri"/>
              </a:rPr>
              <a:t>poneva</a:t>
            </a:r>
            <a:r>
              <a:rPr lang="it-IT" dirty="0">
                <a:cs typeface="Calibri"/>
              </a:rPr>
              <a:t>, quindi, un </a:t>
            </a:r>
            <a:r>
              <a:rPr lang="it-IT" b="1" dirty="0">
                <a:cs typeface="Calibri"/>
              </a:rPr>
              <a:t>biscotto </a:t>
            </a:r>
            <a:r>
              <a:rPr lang="it-IT" dirty="0">
                <a:cs typeface="Calibri"/>
              </a:rPr>
              <a:t>di pasta fine </a:t>
            </a:r>
            <a:r>
              <a:rPr lang="it-IT" b="1" dirty="0">
                <a:cs typeface="Calibri"/>
              </a:rPr>
              <a:t>sull'occhiello dell'abito</a:t>
            </a:r>
            <a:r>
              <a:rPr lang="it-IT" dirty="0">
                <a:cs typeface="Calibri"/>
              </a:rPr>
              <a:t> della ragazza, fissandolo con dei nastrini, in </a:t>
            </a:r>
            <a:r>
              <a:rPr lang="it-IT" b="1" dirty="0">
                <a:cs typeface="Calibri"/>
              </a:rPr>
              <a:t>simbolo del nutrimento</a:t>
            </a:r>
            <a:r>
              <a:rPr lang="it-IT" dirty="0">
                <a:cs typeface="Calibri"/>
              </a:rPr>
              <a:t>, che la ragazza avrebbe sempre dovuto ricevere dallo sposo. </a:t>
            </a:r>
          </a:p>
          <a:p>
            <a:pPr>
              <a:buNone/>
            </a:pPr>
            <a:r>
              <a:rPr lang="it-IT" dirty="0">
                <a:cs typeface="Calibri"/>
              </a:rPr>
              <a:t>   In chiesa, era il </a:t>
            </a:r>
            <a:r>
              <a:rPr lang="it-IT" b="1" dirty="0">
                <a:cs typeface="Calibri"/>
              </a:rPr>
              <a:t>prete ad infilare gli anelli agli sposi</a:t>
            </a:r>
            <a:r>
              <a:rPr lang="it-IT" dirty="0">
                <a:cs typeface="Calibri"/>
              </a:rPr>
              <a:t>, d'oro per lui e d'argento per lei, dopo averli scambiati tra loro per tre volte. Anche le corone d'alloro, di olivo, di rosmarino e di fiori, che il sacerdote posizionava sulla testa degli sposi, erano scambiate per tre volte, e poi ricoperte da un velo di garza bianca. Gli sposi si tenevano per il mignolo della stessa mano e reggevano una candela accesa.</a:t>
            </a:r>
            <a:r>
              <a:rPr lang="it-IT" b="1" dirty="0">
                <a:cs typeface="Calibri"/>
              </a:rPr>
              <a:t> Il banchetto veniva consumato nella chiesa stessa</a:t>
            </a:r>
            <a:r>
              <a:rPr lang="it-IT" dirty="0">
                <a:cs typeface="Calibri"/>
              </a:rPr>
              <a:t>, ed il </a:t>
            </a:r>
            <a:r>
              <a:rPr lang="it-IT" b="1" dirty="0">
                <a:cs typeface="Calibri"/>
              </a:rPr>
              <a:t>sacerdote spezzava il pane</a:t>
            </a:r>
            <a:r>
              <a:rPr lang="it-IT" dirty="0">
                <a:cs typeface="Calibri"/>
              </a:rPr>
              <a:t>,</a:t>
            </a:r>
            <a:r>
              <a:rPr lang="it-IT" b="1" dirty="0">
                <a:cs typeface="Calibri"/>
              </a:rPr>
              <a:t> lo inzuppava nel vino e ne dava tre pezzetti agli sposi</a:t>
            </a:r>
            <a:r>
              <a:rPr lang="it-IT" dirty="0">
                <a:cs typeface="Calibri"/>
              </a:rPr>
              <a:t>, </a:t>
            </a:r>
            <a:r>
              <a:rPr lang="it-IT" b="1" dirty="0">
                <a:cs typeface="Calibri"/>
              </a:rPr>
              <a:t>poi rompeva il bicchiere, per dimostrare quanto fosse fragile la felicità.</a:t>
            </a:r>
          </a:p>
          <a:p>
            <a:pPr>
              <a:buNone/>
            </a:pPr>
            <a:r>
              <a:rPr lang="it-IT" dirty="0">
                <a:cs typeface="Calibri"/>
              </a:rPr>
              <a:t>   Dopodiché gli sposi, gli invitati ed il sacerdote, tenendosi per mano, giravano tre volte intorno al tavolo, danzando e poi, cantando in corteo, tutti si dirigevano a casa dello sposo. Alla fine del banchetto, veniva messo in tavola un piatto in cui gli invitati lasciavano i doni per gli sposi.</a:t>
            </a:r>
          </a:p>
          <a:p>
            <a:pPr>
              <a:buNone/>
            </a:pPr>
            <a:r>
              <a:rPr lang="it-IT" dirty="0">
                <a:cs typeface="Calibri"/>
              </a:rPr>
              <a:t> </a:t>
            </a:r>
            <a:endParaRPr lang="en-US" dirty="0">
              <a:cs typeface="Calibri"/>
            </a:endParaRPr>
          </a:p>
          <a:p>
            <a:pPr marL="0" indent="0">
              <a:buNone/>
            </a:pPr>
            <a:endParaRPr lang="it-IT" dirty="0">
              <a:cs typeface="Calibri"/>
            </a:endParaRPr>
          </a:p>
        </p:txBody>
      </p:sp>
    </p:spTree>
    <p:extLst>
      <p:ext uri="{BB962C8B-B14F-4D97-AF65-F5344CB8AC3E}">
        <p14:creationId xmlns:p14="http://schemas.microsoft.com/office/powerpoint/2010/main" xmlns="" val="12232137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3EF32BD9-0922-4728-BF7C-E17B839BB24E}"/>
              </a:ext>
            </a:extLst>
          </p:cNvPr>
          <p:cNvSpPr>
            <a:spLocks noGrp="1"/>
          </p:cNvSpPr>
          <p:nvPr>
            <p:ph idx="1"/>
          </p:nvPr>
        </p:nvSpPr>
        <p:spPr>
          <a:xfrm>
            <a:off x="4313" y="-299"/>
            <a:ext cx="12183373" cy="6852997"/>
          </a:xfrm>
        </p:spPr>
        <p:txBody>
          <a:bodyPr vert="horz" lIns="91440" tIns="45720" rIns="91440" bIns="45720" rtlCol="0" anchor="t">
            <a:normAutofit/>
          </a:bodyPr>
          <a:lstStyle/>
          <a:p>
            <a:pPr marL="0" indent="0" algn="ctr">
              <a:buNone/>
            </a:pPr>
            <a:endParaRPr lang="it-IT" sz="6000" dirty="0">
              <a:cs typeface="Calibri"/>
            </a:endParaRPr>
          </a:p>
          <a:p>
            <a:pPr marL="0" indent="0" algn="ctr">
              <a:buNone/>
            </a:pPr>
            <a:endParaRPr lang="it-IT" sz="6000" dirty="0">
              <a:cs typeface="Calibri"/>
            </a:endParaRPr>
          </a:p>
          <a:p>
            <a:pPr marL="0" indent="0" algn="ctr">
              <a:buNone/>
            </a:pPr>
            <a:endParaRPr lang="it-IT" sz="6000" b="1" dirty="0">
              <a:cs typeface="Calibri"/>
            </a:endParaRPr>
          </a:p>
          <a:p>
            <a:pPr marL="0" indent="0" algn="ctr">
              <a:buNone/>
            </a:pPr>
            <a:r>
              <a:rPr lang="it-IT" sz="6000" b="1" dirty="0">
                <a:solidFill>
                  <a:srgbClr val="FFD965"/>
                </a:solidFill>
                <a:cs typeface="Calibri"/>
              </a:rPr>
              <a:t>MATRIMONIO </a:t>
            </a:r>
            <a:r>
              <a:rPr lang="it-IT" sz="6000" b="1" dirty="0" smtClean="0">
                <a:solidFill>
                  <a:srgbClr val="FFD965"/>
                </a:solidFill>
                <a:cs typeface="Calibri"/>
              </a:rPr>
              <a:t>NELL’INIZIO DEL </a:t>
            </a:r>
            <a:r>
              <a:rPr lang="it-IT" sz="6000" b="1" dirty="0">
                <a:solidFill>
                  <a:srgbClr val="FFD965"/>
                </a:solidFill>
                <a:cs typeface="Calibri"/>
              </a:rPr>
              <a:t>1900</a:t>
            </a:r>
            <a:endParaRPr lang="it-IT" b="1" dirty="0">
              <a:solidFill>
                <a:srgbClr val="FFD965"/>
              </a:solidFill>
              <a:cs typeface="Calibri"/>
            </a:endParaRPr>
          </a:p>
        </p:txBody>
      </p:sp>
    </p:spTree>
    <p:extLst>
      <p:ext uri="{BB962C8B-B14F-4D97-AF65-F5344CB8AC3E}">
        <p14:creationId xmlns:p14="http://schemas.microsoft.com/office/powerpoint/2010/main" xmlns="" val="915250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952870CE-3E90-4582-9CB4-5A66E23D70F3}"/>
              </a:ext>
            </a:extLst>
          </p:cNvPr>
          <p:cNvSpPr>
            <a:spLocks noGrp="1"/>
          </p:cNvSpPr>
          <p:nvPr>
            <p:ph idx="1"/>
          </p:nvPr>
        </p:nvSpPr>
        <p:spPr>
          <a:xfrm>
            <a:off x="4313" y="-299"/>
            <a:ext cx="12183373" cy="6852997"/>
          </a:xfrm>
        </p:spPr>
        <p:txBody>
          <a:bodyPr vert="horz" lIns="91440" tIns="45720" rIns="91440" bIns="45720" rtlCol="0" anchor="t">
            <a:normAutofit fontScale="55000" lnSpcReduction="20000"/>
          </a:bodyPr>
          <a:lstStyle/>
          <a:p>
            <a:pPr algn="ctr">
              <a:buNone/>
            </a:pPr>
            <a:r>
              <a:rPr lang="it-IT" sz="3600" b="1" dirty="0">
                <a:solidFill>
                  <a:srgbClr val="FFD965"/>
                </a:solidFill>
                <a:latin typeface="Calibri"/>
                <a:cs typeface="Calibri"/>
              </a:rPr>
              <a:t>Matrimonio nel 1900</a:t>
            </a:r>
            <a:br>
              <a:rPr lang="it-IT" sz="3600" b="1" dirty="0">
                <a:solidFill>
                  <a:srgbClr val="FFD965"/>
                </a:solidFill>
                <a:latin typeface="Calibri"/>
                <a:cs typeface="Calibri"/>
              </a:rPr>
            </a:br>
            <a:r>
              <a:rPr lang="it-IT" sz="3600" b="1" dirty="0">
                <a:solidFill>
                  <a:srgbClr val="FFD965"/>
                </a:solidFill>
                <a:latin typeface="Calibri"/>
                <a:cs typeface="Calibri"/>
              </a:rPr>
              <a:t>(fasi)</a:t>
            </a:r>
            <a:endParaRPr lang="it-IT" sz="3600" b="1" dirty="0">
              <a:solidFill>
                <a:srgbClr val="FFD965"/>
              </a:solidFill>
              <a:latin typeface="AR BERKLEY"/>
              <a:cs typeface="Calibri"/>
            </a:endParaRPr>
          </a:p>
          <a:p>
            <a:pPr algn="ctr">
              <a:buNone/>
            </a:pPr>
            <a:r>
              <a:rPr lang="it-IT" sz="3600" dirty="0">
                <a:latin typeface="Calibri"/>
                <a:cs typeface="Calibri"/>
              </a:rPr>
              <a:t>Necessità di sposarsi (miglioramento condizione di vita)</a:t>
            </a:r>
            <a:endParaRPr lang="it-IT" dirty="0">
              <a:cs typeface="Calibri"/>
            </a:endParaRPr>
          </a:p>
          <a:p>
            <a:pPr marL="0" indent="0">
              <a:lnSpc>
                <a:spcPct val="100000"/>
              </a:lnSpc>
              <a:spcBef>
                <a:spcPct val="20000"/>
              </a:spcBef>
              <a:spcAft>
                <a:spcPts val="3000"/>
              </a:spcAft>
              <a:buNone/>
            </a:pPr>
            <a:r>
              <a:rPr lang="it-IT" sz="3600" dirty="0">
                <a:latin typeface="Calibri"/>
                <a:cs typeface="Calibri"/>
              </a:rPr>
              <a:t>1.    Conoscenza (normalmente nelle feste in chiesa).</a:t>
            </a:r>
            <a:endParaRPr lang="en-US" sz="3600" dirty="0">
              <a:latin typeface="Calibri"/>
              <a:cs typeface="Calibri"/>
            </a:endParaRPr>
          </a:p>
          <a:p>
            <a:pPr marL="0" indent="0">
              <a:lnSpc>
                <a:spcPct val="100000"/>
              </a:lnSpc>
              <a:spcBef>
                <a:spcPct val="20000"/>
              </a:spcBef>
              <a:spcAft>
                <a:spcPts val="3000"/>
              </a:spcAft>
              <a:buNone/>
            </a:pPr>
            <a:r>
              <a:rPr lang="it-IT" sz="3600" dirty="0">
                <a:latin typeface="Calibri"/>
                <a:cs typeface="Calibri"/>
              </a:rPr>
              <a:t>2.    Richiesta di fidanzamento, scritta dai genitori per l’altra famiglia solo dopo averne esaminato lo stato sociale ed economico, e soprattutto le  qualità,   le virtù e  l' onestà.</a:t>
            </a:r>
            <a:endParaRPr lang="en-US" sz="3600" dirty="0">
              <a:latin typeface="Calibri"/>
              <a:cs typeface="Calibri"/>
            </a:endParaRPr>
          </a:p>
          <a:p>
            <a:pPr marL="0" indent="0">
              <a:lnSpc>
                <a:spcPct val="100000"/>
              </a:lnSpc>
              <a:spcBef>
                <a:spcPct val="20000"/>
              </a:spcBef>
              <a:buNone/>
            </a:pPr>
            <a:r>
              <a:rPr lang="it-IT" sz="3600" dirty="0">
                <a:latin typeface="Calibri"/>
                <a:cs typeface="Calibri"/>
              </a:rPr>
              <a:t>3.    Periodo di fidanzamento </a:t>
            </a:r>
            <a:r>
              <a:rPr lang="it-IT" sz="3600" dirty="0" smtClean="0">
                <a:latin typeface="Calibri"/>
                <a:cs typeface="Calibri"/>
              </a:rPr>
              <a:t>:</a:t>
            </a:r>
            <a:endParaRPr lang="en-US" sz="3600" dirty="0">
              <a:latin typeface="Calibri"/>
              <a:cs typeface="Calibri"/>
            </a:endParaRPr>
          </a:p>
          <a:p>
            <a:pPr marL="514350" indent="-514350">
              <a:lnSpc>
                <a:spcPct val="100000"/>
              </a:lnSpc>
              <a:spcBef>
                <a:spcPct val="20000"/>
              </a:spcBef>
              <a:buNone/>
            </a:pPr>
            <a:r>
              <a:rPr lang="it-IT" sz="3600" dirty="0">
                <a:latin typeface="Calibri"/>
                <a:cs typeface="Calibri"/>
              </a:rPr>
              <a:t>-restrizioni da parte delle famiglie,</a:t>
            </a:r>
            <a:endParaRPr lang="en-US" sz="3600" dirty="0">
              <a:latin typeface="Calibri"/>
              <a:cs typeface="Calibri"/>
            </a:endParaRPr>
          </a:p>
          <a:p>
            <a:pPr marL="514350" indent="-514350">
              <a:lnSpc>
                <a:spcPct val="100000"/>
              </a:lnSpc>
              <a:spcBef>
                <a:spcPct val="20000"/>
              </a:spcBef>
              <a:spcAft>
                <a:spcPts val="3000"/>
              </a:spcAft>
              <a:buNone/>
            </a:pPr>
            <a:r>
              <a:rPr lang="it-IT" sz="3600" dirty="0">
                <a:latin typeface="Calibri"/>
                <a:cs typeface="Calibri"/>
              </a:rPr>
              <a:t>-regali durante le festività.</a:t>
            </a:r>
            <a:endParaRPr lang="en-US" sz="3600" dirty="0">
              <a:latin typeface="Calibri"/>
              <a:cs typeface="Calibri"/>
            </a:endParaRPr>
          </a:p>
          <a:p>
            <a:pPr marL="0" indent="0">
              <a:lnSpc>
                <a:spcPct val="100000"/>
              </a:lnSpc>
              <a:spcBef>
                <a:spcPct val="20000"/>
              </a:spcBef>
              <a:buNone/>
            </a:pPr>
            <a:r>
              <a:rPr lang="it-IT" sz="3600" dirty="0">
                <a:latin typeface="Calibri"/>
                <a:cs typeface="Calibri"/>
              </a:rPr>
              <a:t>4.    Si fissa il giorno del matrimonio</a:t>
            </a:r>
            <a:r>
              <a:rPr lang="it-IT" sz="3600" dirty="0" smtClean="0">
                <a:latin typeface="Calibri"/>
                <a:cs typeface="Calibri"/>
              </a:rPr>
              <a:t>:</a:t>
            </a:r>
          </a:p>
          <a:p>
            <a:pPr marL="0" indent="0">
              <a:lnSpc>
                <a:spcPct val="100000"/>
              </a:lnSpc>
              <a:spcBef>
                <a:spcPct val="20000"/>
              </a:spcBef>
              <a:buNone/>
            </a:pPr>
            <a:r>
              <a:rPr lang="it-IT" sz="3600" dirty="0" smtClean="0">
                <a:latin typeface="Calibri"/>
                <a:cs typeface="Calibri"/>
              </a:rPr>
              <a:t>- Primo dono da parte del ragazzo (l’anello)</a:t>
            </a:r>
            <a:endParaRPr lang="en-US" sz="3600" dirty="0">
              <a:latin typeface="Calibri"/>
              <a:cs typeface="Calibri"/>
            </a:endParaRPr>
          </a:p>
          <a:p>
            <a:pPr marL="342900" indent="-342900">
              <a:lnSpc>
                <a:spcPct val="100000"/>
              </a:lnSpc>
              <a:spcBef>
                <a:spcPct val="20000"/>
              </a:spcBef>
              <a:buNone/>
            </a:pPr>
            <a:r>
              <a:rPr lang="it-IT" sz="3600" dirty="0">
                <a:latin typeface="Calibri"/>
                <a:cs typeface="Calibri"/>
              </a:rPr>
              <a:t>-preparazione della futura casa, </a:t>
            </a:r>
            <a:endParaRPr lang="en-US" sz="3600" dirty="0">
              <a:latin typeface="Calibri"/>
              <a:cs typeface="Calibri"/>
            </a:endParaRPr>
          </a:p>
          <a:p>
            <a:pPr marL="342900" indent="-342900">
              <a:lnSpc>
                <a:spcPct val="100000"/>
              </a:lnSpc>
              <a:spcBef>
                <a:spcPct val="20000"/>
              </a:spcBef>
              <a:buNone/>
            </a:pPr>
            <a:r>
              <a:rPr lang="it-IT" sz="3600" dirty="0">
                <a:latin typeface="Calibri"/>
                <a:cs typeface="Calibri"/>
              </a:rPr>
              <a:t>-preparazione pranzo dopo il matrimonio,</a:t>
            </a:r>
            <a:endParaRPr lang="en-US" sz="3600" dirty="0">
              <a:latin typeface="Calibri"/>
              <a:cs typeface="Calibri"/>
            </a:endParaRPr>
          </a:p>
          <a:p>
            <a:pPr marL="342900" indent="-342900">
              <a:lnSpc>
                <a:spcPct val="100000"/>
              </a:lnSpc>
              <a:spcBef>
                <a:spcPct val="20000"/>
              </a:spcBef>
              <a:buNone/>
            </a:pPr>
            <a:r>
              <a:rPr lang="it-IT" sz="3600" dirty="0">
                <a:latin typeface="Calibri"/>
                <a:cs typeface="Calibri"/>
              </a:rPr>
              <a:t>-invito dei parenti,</a:t>
            </a:r>
            <a:endParaRPr lang="en-US" sz="3600" dirty="0">
              <a:latin typeface="Calibri"/>
              <a:cs typeface="Calibri"/>
            </a:endParaRPr>
          </a:p>
          <a:p>
            <a:pPr marL="342900" indent="-342900">
              <a:lnSpc>
                <a:spcPct val="100000"/>
              </a:lnSpc>
              <a:spcBef>
                <a:spcPct val="20000"/>
              </a:spcBef>
              <a:buNone/>
            </a:pPr>
            <a:r>
              <a:rPr lang="it-IT" sz="3600" dirty="0">
                <a:latin typeface="Calibri"/>
                <a:cs typeface="Calibri"/>
              </a:rPr>
              <a:t>-preparazione giorno del matrimonio. </a:t>
            </a:r>
          </a:p>
          <a:p>
            <a:pPr marL="342900" indent="-342900">
              <a:lnSpc>
                <a:spcPct val="100000"/>
              </a:lnSpc>
              <a:spcBef>
                <a:spcPct val="20000"/>
              </a:spcBef>
              <a:buNone/>
            </a:pPr>
            <a:r>
              <a:rPr lang="it-IT" sz="3600" dirty="0">
                <a:latin typeface="Calibri"/>
                <a:cs typeface="Calibri"/>
              </a:rPr>
              <a:t>  FONTI: http://newspapergame.lagazzettadelmezzogiorno.it/2018/03/19/matrimonio-e-banchetto-nuziale-nel-900/</a:t>
            </a:r>
            <a:endParaRPr lang="it-IT" dirty="0"/>
          </a:p>
          <a:p>
            <a:pPr marL="342900" indent="-342900">
              <a:lnSpc>
                <a:spcPct val="100000"/>
              </a:lnSpc>
              <a:spcBef>
                <a:spcPct val="20000"/>
              </a:spcBef>
              <a:buNone/>
            </a:pPr>
            <a:endParaRPr lang="it-IT" sz="3600" dirty="0">
              <a:latin typeface="Calibri"/>
              <a:cs typeface="Calibri"/>
            </a:endParaRPr>
          </a:p>
        </p:txBody>
      </p:sp>
    </p:spTree>
    <p:extLst>
      <p:ext uri="{BB962C8B-B14F-4D97-AF65-F5344CB8AC3E}">
        <p14:creationId xmlns:p14="http://schemas.microsoft.com/office/powerpoint/2010/main" xmlns="" val="5323698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3721D8AD-1EF7-47B3-9DA6-06451B7AC169}"/>
              </a:ext>
            </a:extLst>
          </p:cNvPr>
          <p:cNvSpPr>
            <a:spLocks noGrp="1"/>
          </p:cNvSpPr>
          <p:nvPr>
            <p:ph idx="1"/>
          </p:nvPr>
        </p:nvSpPr>
        <p:spPr>
          <a:xfrm>
            <a:off x="4314" y="-299"/>
            <a:ext cx="12168995" cy="6852997"/>
          </a:xfrm>
        </p:spPr>
        <p:txBody>
          <a:bodyPr vert="horz" lIns="91440" tIns="45720" rIns="91440" bIns="45720" rtlCol="0" anchor="t">
            <a:normAutofit/>
          </a:bodyPr>
          <a:lstStyle/>
          <a:p>
            <a:pPr algn="ctr">
              <a:buNone/>
            </a:pPr>
            <a:endParaRPr lang="it-IT" sz="6000" b="1" dirty="0">
              <a:cs typeface="Calibri"/>
            </a:endParaRPr>
          </a:p>
          <a:p>
            <a:pPr algn="ctr">
              <a:buNone/>
            </a:pPr>
            <a:endParaRPr lang="it-IT" sz="6000" b="1" dirty="0">
              <a:cs typeface="Calibri"/>
            </a:endParaRPr>
          </a:p>
          <a:p>
            <a:pPr algn="ctr">
              <a:buNone/>
            </a:pPr>
            <a:endParaRPr lang="it-IT" sz="6000" b="1" dirty="0">
              <a:cs typeface="Calibri"/>
            </a:endParaRPr>
          </a:p>
          <a:p>
            <a:pPr algn="ctr">
              <a:buNone/>
            </a:pPr>
            <a:r>
              <a:rPr lang="it-IT" sz="6000" b="1" dirty="0">
                <a:solidFill>
                  <a:srgbClr val="3A3838"/>
                </a:solidFill>
                <a:cs typeface="Calibri"/>
              </a:rPr>
              <a:t>DIFFERENZE CULTURALI, SOCIALI E ECONOMICHE NELLA COPPIA</a:t>
            </a:r>
            <a:endParaRPr lang="it-IT" sz="6600">
              <a:solidFill>
                <a:srgbClr val="3A3838"/>
              </a:solidFill>
              <a:cs typeface="Calibri"/>
            </a:endParaRPr>
          </a:p>
        </p:txBody>
      </p:sp>
    </p:spTree>
    <p:extLst>
      <p:ext uri="{BB962C8B-B14F-4D97-AF65-F5344CB8AC3E}">
        <p14:creationId xmlns:p14="http://schemas.microsoft.com/office/powerpoint/2010/main" xmlns="" val="16814502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905D86A1-2396-48DA-A540-3DA89A52E551}"/>
              </a:ext>
            </a:extLst>
          </p:cNvPr>
          <p:cNvSpPr>
            <a:spLocks noGrp="1"/>
          </p:cNvSpPr>
          <p:nvPr>
            <p:ph idx="1"/>
          </p:nvPr>
        </p:nvSpPr>
        <p:spPr>
          <a:xfrm>
            <a:off x="4315" y="-298"/>
            <a:ext cx="12183372" cy="6852997"/>
          </a:xfrm>
        </p:spPr>
        <p:txBody>
          <a:bodyPr vert="horz" lIns="91440" tIns="45720" rIns="91440" bIns="45720" rtlCol="0" anchor="t">
            <a:normAutofit/>
          </a:bodyPr>
          <a:lstStyle/>
          <a:p>
            <a:pPr marL="0" indent="0" algn="ctr">
              <a:buNone/>
            </a:pPr>
            <a:r>
              <a:rPr lang="it-IT" b="1" dirty="0">
                <a:solidFill>
                  <a:srgbClr val="3A3838"/>
                </a:solidFill>
                <a:cs typeface="Calibri"/>
              </a:rPr>
              <a:t>Differenze economiche nella coppia</a:t>
            </a:r>
            <a:endParaRPr lang="en-US" dirty="0">
              <a:ea typeface="+mn-lt"/>
              <a:cs typeface="+mn-lt"/>
            </a:endParaRPr>
          </a:p>
          <a:p>
            <a:pPr marL="0" indent="0" algn="ctr">
              <a:buNone/>
            </a:pPr>
            <a:r>
              <a:rPr lang="it-IT" b="1" dirty="0">
                <a:ea typeface="+mn-lt"/>
                <a:cs typeface="+mn-lt"/>
              </a:rPr>
              <a:t/>
            </a:r>
            <a:br>
              <a:rPr lang="it-IT" b="1" dirty="0">
                <a:ea typeface="+mn-lt"/>
                <a:cs typeface="+mn-lt"/>
              </a:rPr>
            </a:br>
            <a:r>
              <a:rPr lang="it-IT" dirty="0">
                <a:cs typeface="Calibri"/>
              </a:rPr>
              <a:t>Spesso chi preferisce sposarsi con persone che appartengono allo stesso gruppo sociale ha paura delle unioni miste tra gruppi opposti perché teme di non riuscire a sostenere la sfida di capire un diverso approccio alle cose della vita.</a:t>
            </a:r>
            <a:r>
              <a:rPr lang="it-IT" dirty="0">
                <a:ea typeface="+mn-lt"/>
                <a:cs typeface="+mn-lt"/>
              </a:rPr>
              <a:t/>
            </a:r>
            <a:br>
              <a:rPr lang="it-IT" dirty="0">
                <a:ea typeface="+mn-lt"/>
                <a:cs typeface="+mn-lt"/>
              </a:rPr>
            </a:br>
            <a:r>
              <a:rPr lang="it-IT" dirty="0">
                <a:cs typeface="Calibri"/>
              </a:rPr>
              <a:t>Chi, invece, riesce a superare questa paura prende atto e valorizza le diversità, riuscendo a capire che si possono costruire relazioni solide e complementari. È importante saper armonizzare le differenze e farle diventare motivo di attrazione.</a:t>
            </a:r>
            <a:r>
              <a:rPr lang="it-IT" dirty="0">
                <a:ea typeface="+mn-lt"/>
                <a:cs typeface="+mn-lt"/>
              </a:rPr>
              <a:t/>
            </a:r>
            <a:br>
              <a:rPr lang="it-IT" dirty="0">
                <a:ea typeface="+mn-lt"/>
                <a:cs typeface="+mn-lt"/>
              </a:rPr>
            </a:br>
            <a:r>
              <a:rPr lang="it-IT" dirty="0">
                <a:cs typeface="Calibri"/>
              </a:rPr>
              <a:t>Chi nasce in famiglie ricche e importanti ha difficoltà ad immaginarsi al di fuori di quel mondo; da ciò ne consegue spesso una scelta sentimentale che porta ad una scarsa mobilità sociale, anche perché spesso ci sono alcuni stereotipi che vorrebbero gli uomini e le donne meno benestanti. </a:t>
            </a:r>
            <a:endParaRPr lang="en-US">
              <a:cs typeface="Calibri"/>
            </a:endParaRPr>
          </a:p>
          <a:p>
            <a:pPr marL="0" indent="0">
              <a:buNone/>
            </a:pPr>
            <a:endParaRPr lang="it-IT" dirty="0">
              <a:cs typeface="Calibri"/>
            </a:endParaRPr>
          </a:p>
        </p:txBody>
      </p:sp>
    </p:spTree>
    <p:extLst>
      <p:ext uri="{BB962C8B-B14F-4D97-AF65-F5344CB8AC3E}">
        <p14:creationId xmlns:p14="http://schemas.microsoft.com/office/powerpoint/2010/main" xmlns="" val="1478519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2B9A7176-4F04-4CFA-A902-B23FA1306F4B}"/>
              </a:ext>
            </a:extLst>
          </p:cNvPr>
          <p:cNvSpPr>
            <a:spLocks noGrp="1"/>
          </p:cNvSpPr>
          <p:nvPr>
            <p:ph idx="1"/>
          </p:nvPr>
        </p:nvSpPr>
        <p:spPr>
          <a:xfrm>
            <a:off x="4314" y="-298"/>
            <a:ext cx="12183372" cy="6852996"/>
          </a:xfrm>
        </p:spPr>
        <p:txBody>
          <a:bodyPr vert="horz" lIns="91440" tIns="45720" rIns="91440" bIns="45720" rtlCol="0" anchor="t">
            <a:normAutofit/>
          </a:bodyPr>
          <a:lstStyle/>
          <a:p>
            <a:pPr marL="342900" indent="-342900" algn="ctr">
              <a:lnSpc>
                <a:spcPct val="100000"/>
              </a:lnSpc>
              <a:spcBef>
                <a:spcPct val="20000"/>
              </a:spcBef>
              <a:buNone/>
            </a:pPr>
            <a:endParaRPr lang="it-IT" dirty="0">
              <a:cs typeface="Calibri"/>
            </a:endParaRPr>
          </a:p>
          <a:p>
            <a:pPr marL="342900" indent="-342900" algn="ctr">
              <a:lnSpc>
                <a:spcPct val="100000"/>
              </a:lnSpc>
              <a:spcBef>
                <a:spcPct val="20000"/>
              </a:spcBef>
              <a:buNone/>
            </a:pPr>
            <a:endParaRPr lang="it-IT" dirty="0">
              <a:cs typeface="Calibri"/>
            </a:endParaRPr>
          </a:p>
          <a:p>
            <a:pPr marL="342900" indent="-342900" algn="ctr">
              <a:lnSpc>
                <a:spcPct val="100000"/>
              </a:lnSpc>
              <a:spcBef>
                <a:spcPct val="20000"/>
              </a:spcBef>
              <a:buNone/>
            </a:pPr>
            <a:r>
              <a:rPr lang="it-IT" sz="3600" dirty="0">
                <a:cs typeface="Calibri"/>
              </a:rPr>
              <a:t>    </a:t>
            </a:r>
            <a:r>
              <a:rPr lang="it-IT" sz="3600" b="1" dirty="0">
                <a:solidFill>
                  <a:srgbClr val="FF0000"/>
                </a:solidFill>
                <a:latin typeface="Calibri"/>
                <a:ea typeface="MS Gothic"/>
                <a:cs typeface="Calibri"/>
              </a:rPr>
              <a:t>SOCIETÀ</a:t>
            </a:r>
            <a:endParaRPr lang="it-IT" sz="3600" dirty="0">
              <a:cs typeface="Calibri"/>
            </a:endParaRPr>
          </a:p>
          <a:p>
            <a:pPr marL="342900" indent="-342900" algn="ctr">
              <a:lnSpc>
                <a:spcPct val="100000"/>
              </a:lnSpc>
              <a:spcBef>
                <a:spcPct val="20000"/>
              </a:spcBef>
              <a:buNone/>
            </a:pPr>
            <a:endParaRPr lang="it-IT" b="1" dirty="0">
              <a:solidFill>
                <a:srgbClr val="FF0000"/>
              </a:solidFill>
              <a:latin typeface="Calibri"/>
              <a:ea typeface="MS Gothic"/>
              <a:cs typeface="Calibri"/>
            </a:endParaRPr>
          </a:p>
          <a:p>
            <a:pPr marL="342900" indent="-342900">
              <a:lnSpc>
                <a:spcPct val="100000"/>
              </a:lnSpc>
              <a:spcBef>
                <a:spcPct val="20000"/>
              </a:spcBef>
              <a:buNone/>
            </a:pPr>
            <a:r>
              <a:rPr lang="it-IT" dirty="0">
                <a:latin typeface="Calibri"/>
                <a:ea typeface="MS Gothic"/>
                <a:cs typeface="Calibri"/>
              </a:rPr>
              <a:t>    </a:t>
            </a:r>
            <a:r>
              <a:rPr lang="it-IT" sz="3200" dirty="0">
                <a:latin typeface="Calibri"/>
                <a:ea typeface="MS Gothic"/>
                <a:cs typeface="Calibri"/>
              </a:rPr>
              <a:t>Nell’impero romano ,erano le famiglie decidere la persona da sposare e bisogna precisare che le donne nell’antichità erano considerate un oggetto vivente. C’erano 2 tipi di matrimonio: </a:t>
            </a:r>
            <a:endParaRPr lang="en-US" sz="3200" dirty="0">
              <a:latin typeface="Calibri"/>
              <a:ea typeface="MS Gothic"/>
              <a:cs typeface="Calibri"/>
            </a:endParaRPr>
          </a:p>
          <a:p>
            <a:pPr marL="342900" indent="-342900">
              <a:lnSpc>
                <a:spcPct val="100000"/>
              </a:lnSpc>
              <a:spcBef>
                <a:spcPct val="20000"/>
              </a:spcBef>
              <a:buFont typeface="Arial"/>
              <a:buChar char="•"/>
            </a:pPr>
            <a:r>
              <a:rPr lang="it-IT" sz="3200" dirty="0">
                <a:latin typeface="Calibri"/>
                <a:ea typeface="MS Gothic"/>
                <a:cs typeface="Calibri"/>
              </a:rPr>
              <a:t>Cum manu : nel quale il marito ha l’intera proprietà della moglie;</a:t>
            </a:r>
            <a:endParaRPr lang="en-US" sz="3200" dirty="0">
              <a:latin typeface="Calibri"/>
              <a:ea typeface="MS Gothic"/>
              <a:cs typeface="Calibri"/>
            </a:endParaRPr>
          </a:p>
          <a:p>
            <a:pPr marL="342900" indent="-342900">
              <a:lnSpc>
                <a:spcPct val="100000"/>
              </a:lnSpc>
              <a:spcBef>
                <a:spcPct val="20000"/>
              </a:spcBef>
              <a:buFont typeface="Arial"/>
              <a:buChar char="•"/>
            </a:pPr>
            <a:r>
              <a:rPr lang="it-IT" sz="3200" dirty="0">
                <a:latin typeface="Calibri"/>
                <a:ea typeface="MS Gothic"/>
                <a:cs typeface="Calibri"/>
              </a:rPr>
              <a:t>Sine manu : nel quale la moglie rimaneva sotto proprietà del padre limitando il marito.</a:t>
            </a:r>
            <a:endParaRPr lang="en-US" sz="3200" dirty="0">
              <a:latin typeface="Calibri"/>
              <a:ea typeface="MS Gothic"/>
              <a:cs typeface="Calibri"/>
            </a:endParaRPr>
          </a:p>
          <a:p>
            <a:pPr marL="342900" indent="-342900">
              <a:lnSpc>
                <a:spcPct val="100000"/>
              </a:lnSpc>
              <a:spcBef>
                <a:spcPct val="20000"/>
              </a:spcBef>
              <a:buFont typeface="Arial"/>
              <a:buChar char="•"/>
            </a:pPr>
            <a:endParaRPr lang="it-IT" dirty="0">
              <a:latin typeface="Calibri"/>
              <a:ea typeface="MS Gothic"/>
              <a:cs typeface="Calibri"/>
            </a:endParaRPr>
          </a:p>
          <a:p>
            <a:pPr marL="342900" indent="-342900">
              <a:lnSpc>
                <a:spcPct val="100000"/>
              </a:lnSpc>
              <a:spcBef>
                <a:spcPct val="20000"/>
              </a:spcBef>
              <a:buNone/>
            </a:pPr>
            <a:r>
              <a:rPr lang="it-IT" dirty="0">
                <a:latin typeface="Calibri"/>
                <a:ea typeface="MS Gothic"/>
                <a:cs typeface="Calibri"/>
              </a:rPr>
              <a:t>    </a:t>
            </a:r>
          </a:p>
        </p:txBody>
      </p:sp>
    </p:spTree>
    <p:extLst>
      <p:ext uri="{BB962C8B-B14F-4D97-AF65-F5344CB8AC3E}">
        <p14:creationId xmlns:p14="http://schemas.microsoft.com/office/powerpoint/2010/main" xmlns="" val="16645164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84ECF585-38C8-48B1-9EFC-D0E7533076A4}"/>
              </a:ext>
            </a:extLst>
          </p:cNvPr>
          <p:cNvSpPr>
            <a:spLocks noGrp="1"/>
          </p:cNvSpPr>
          <p:nvPr>
            <p:ph idx="1"/>
          </p:nvPr>
        </p:nvSpPr>
        <p:spPr>
          <a:xfrm>
            <a:off x="4314" y="-299"/>
            <a:ext cx="12168995" cy="6838620"/>
          </a:xfrm>
        </p:spPr>
        <p:txBody>
          <a:bodyPr vert="horz" lIns="91440" tIns="45720" rIns="91440" bIns="45720" rtlCol="0" anchor="t">
            <a:normAutofit fontScale="92500"/>
          </a:bodyPr>
          <a:lstStyle/>
          <a:p>
            <a:pPr marL="0" indent="0" algn="ctr">
              <a:buNone/>
            </a:pPr>
            <a:r>
              <a:rPr lang="it-IT" b="1" dirty="0">
                <a:solidFill>
                  <a:srgbClr val="3A3838"/>
                </a:solidFill>
                <a:cs typeface="Calibri"/>
              </a:rPr>
              <a:t>Differenze sociali nella coppia </a:t>
            </a:r>
            <a:endParaRPr lang="it-IT" dirty="0">
              <a:solidFill>
                <a:srgbClr val="3A3838"/>
              </a:solidFill>
              <a:cs typeface="Calibri"/>
            </a:endParaRPr>
          </a:p>
          <a:p>
            <a:pPr marL="0" indent="0">
              <a:buNone/>
            </a:pPr>
            <a:r>
              <a:rPr lang="it-IT" dirty="0">
                <a:cs typeface="Calibri"/>
              </a:rPr>
              <a:t>Uno lavora, guadagna e non vi sono in lui grandi ambizioni lavorative. L’altro, di contro, ha studiato, si è laureato e magari sta continuando a studiare per perfezionarsi. Entrambi hanno affrontato e superato prove. Degli esami di vita sicuramente complessi in tutti i casi, ma con differenze nette: uno dei due si è trovato a scontarsi con ostacoli più concreti, è entrato più velocemente in quella dura “vita di tutti i giorni”, in cui “si tira per campare”. Ma l’altro certo ha affrontato altri ostacoli. Seppur mantenuto dalla famiglia ha dovuto impegnarsi per raggiungere gratificanti traguardi. Seminando per un buon futuro Due persone, anche se molto diverse, sicuramente avranno un qualcosa in comune. Ma questa netta disparità di scolarizzazione consentirà loro di diventare una “coppia”, magari con una stabilità nel tempo? Tra le cause più frequenti troviamo la differenza d’età, che porta con sé la conseguenza relativa al fatto che i coniugi hanno poi esigenze diverse, e differenti energie. Anche la lontananza geografica tra i due, magari dovuta al lavoro di uno dei partner, appare un valido motivo di separazione. E sembrerebbe che anche il cosiddetto “bagaglio culturale” abbia la sua rilevanza in una relazione sentimentale. Due persone che hanno un titolo di studio del medesimo livello pare che comunichino in maniera molto più adeguata, non solo per la complessità del lessico utilizzato, ma soprattutto perché vi sarebbe un’affinità nella scelta degli argomenti di conversazione.</a:t>
            </a:r>
            <a:endParaRPr lang="en-US" dirty="0">
              <a:cs typeface="Calibri"/>
            </a:endParaRPr>
          </a:p>
          <a:p>
            <a:pPr marL="0" indent="0">
              <a:buNone/>
            </a:pPr>
            <a:endParaRPr lang="en-US">
              <a:cs typeface="Calibri"/>
            </a:endParaRPr>
          </a:p>
          <a:p>
            <a:pPr marL="0" indent="0">
              <a:buNone/>
            </a:pPr>
            <a:endParaRPr lang="it-IT" dirty="0">
              <a:cs typeface="Calibri"/>
            </a:endParaRPr>
          </a:p>
        </p:txBody>
      </p:sp>
    </p:spTree>
    <p:extLst>
      <p:ext uri="{BB962C8B-B14F-4D97-AF65-F5344CB8AC3E}">
        <p14:creationId xmlns:p14="http://schemas.microsoft.com/office/powerpoint/2010/main" xmlns="" val="6099059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50115110-C620-4C32-8D05-9C28C85B75F0}"/>
              </a:ext>
            </a:extLst>
          </p:cNvPr>
          <p:cNvSpPr>
            <a:spLocks noGrp="1"/>
          </p:cNvSpPr>
          <p:nvPr>
            <p:ph idx="1"/>
          </p:nvPr>
        </p:nvSpPr>
        <p:spPr>
          <a:xfrm>
            <a:off x="-10063" y="14078"/>
            <a:ext cx="12197749" cy="6838621"/>
          </a:xfrm>
        </p:spPr>
        <p:txBody>
          <a:bodyPr vert="horz" lIns="91440" tIns="45720" rIns="91440" bIns="45720" rtlCol="0" anchor="t">
            <a:normAutofit fontScale="92500" lnSpcReduction="10000"/>
          </a:bodyPr>
          <a:lstStyle/>
          <a:p>
            <a:pPr marL="0" indent="0" algn="ctr">
              <a:buNone/>
            </a:pPr>
            <a:r>
              <a:rPr lang="it-IT" b="1" dirty="0">
                <a:solidFill>
                  <a:srgbClr val="3A3838"/>
                </a:solidFill>
                <a:cs typeface="Calibri"/>
              </a:rPr>
              <a:t>Differenze culturali nella coppia </a:t>
            </a:r>
            <a:endParaRPr lang="it-IT" dirty="0">
              <a:solidFill>
                <a:srgbClr val="3A3838"/>
              </a:solidFill>
              <a:cs typeface="Calibri"/>
            </a:endParaRPr>
          </a:p>
          <a:p>
            <a:pPr marL="0" indent="0" algn="ctr">
              <a:buNone/>
            </a:pPr>
            <a:endParaRPr lang="it-IT" b="1" dirty="0">
              <a:solidFill>
                <a:srgbClr val="3A3838"/>
              </a:solidFill>
              <a:cs typeface="Calibri"/>
            </a:endParaRPr>
          </a:p>
          <a:p>
            <a:pPr marL="0" indent="0">
              <a:buNone/>
            </a:pPr>
            <a:r>
              <a:rPr lang="it-IT" dirty="0">
                <a:cs typeface="Calibri"/>
              </a:rPr>
              <a:t>Diversità e differenza sono due opposti. È un dibattito che riguarda tutti e che investe l’attualità presente e futura del pensiero liberale e libertario. L’uguaglianza è la lotta all’ingiustizia. Non si può comprendere la diversità, perciò, senza prima definire l’uguaglianza. Perché i due concetti sono tra loro uniti e indiscutibili. L’articolo 3 della nostra Carta costituzionale recita: “Tutti i cittadini hanno pari dignità sociale e sono eguali davanti alla legge, senza distinzione di sesso, di razza, di lingua, di religione, di opinioni politiche, di condizioni personali e sociali”. Tutte le persone sono uguali davanti alla Legge e di fronte al Mistero. L’uguaglianza implica pari dignità e pari opportunità. Senza distinzioni. Nella </a:t>
            </a:r>
            <a:r>
              <a:rPr lang="it-IT" i="1" dirty="0">
                <a:cs typeface="Calibri"/>
              </a:rPr>
              <a:t>Dichiarazione Universale dei Diritti dell’Uomo</a:t>
            </a:r>
            <a:r>
              <a:rPr lang="it-IT" dirty="0">
                <a:cs typeface="Calibri"/>
              </a:rPr>
              <a:t> si legge: “Tutti gli uomini nascono liberi ed uguali in dignità e diritti. Essi sono dotati di ragione e di coscienza e devono agire gli uni verso gli altri in spirito di fratellanza”. Ma gli uguali sono diversi, per definizione. La diversità di cultura, di carattere, di gusti, di attitudini e di ingegno sono l’espressione evidente della nostra uguaglianza. Sono il segno che l’uguaglianza vive nella diversità. E che dobbiamo trovare non dei valori condivisi, come si sente ripetere un po’ da ogni parte, ma trovare la convivenza anche di valori diversi: valori che ci permettano di convivere nonostante la diversità, di vivere insieme nonostante e grazie alle nostre diversità. L’uguaglianza è sinonimo di coesione e di diversità, cioè l’esatto opposto di una visione convalidante del tessuto  sociale e degli uomini.</a:t>
            </a:r>
            <a:endParaRPr lang="it-IT" dirty="0"/>
          </a:p>
        </p:txBody>
      </p:sp>
    </p:spTree>
    <p:extLst>
      <p:ext uri="{BB962C8B-B14F-4D97-AF65-F5344CB8AC3E}">
        <p14:creationId xmlns:p14="http://schemas.microsoft.com/office/powerpoint/2010/main" xmlns="" val="6855753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B497A940-B03A-4F11-9A29-80387C3A3DC5}"/>
              </a:ext>
            </a:extLst>
          </p:cNvPr>
          <p:cNvSpPr>
            <a:spLocks noGrp="1"/>
          </p:cNvSpPr>
          <p:nvPr>
            <p:ph idx="1"/>
          </p:nvPr>
        </p:nvSpPr>
        <p:spPr>
          <a:xfrm>
            <a:off x="4314" y="-299"/>
            <a:ext cx="12183372" cy="6852997"/>
          </a:xfrm>
        </p:spPr>
        <p:txBody>
          <a:bodyPr vert="horz" lIns="91440" tIns="45720" rIns="91440" bIns="45720" rtlCol="0" anchor="t">
            <a:normAutofit/>
          </a:bodyPr>
          <a:lstStyle/>
          <a:p>
            <a:pPr algn="ctr">
              <a:buNone/>
            </a:pPr>
            <a:r>
              <a:rPr lang="it-IT" dirty="0">
                <a:cs typeface="Calibri"/>
              </a:rPr>
              <a:t>    </a:t>
            </a:r>
            <a:endParaRPr lang="it-IT">
              <a:cs typeface="Calibri"/>
            </a:endParaRPr>
          </a:p>
          <a:p>
            <a:pPr algn="ctr">
              <a:buNone/>
            </a:pPr>
            <a:endParaRPr lang="it-IT" sz="6000" b="1" dirty="0">
              <a:cs typeface="Calibri"/>
            </a:endParaRPr>
          </a:p>
          <a:p>
            <a:pPr algn="ctr">
              <a:buNone/>
            </a:pPr>
            <a:endParaRPr lang="it-IT" sz="6000" b="1" dirty="0">
              <a:cs typeface="Calibri"/>
            </a:endParaRPr>
          </a:p>
          <a:p>
            <a:pPr algn="ctr">
              <a:buNone/>
            </a:pPr>
            <a:r>
              <a:rPr lang="it-IT" sz="6000" b="1" dirty="0">
                <a:solidFill>
                  <a:srgbClr val="3A3838"/>
                </a:solidFill>
                <a:cs typeface="Calibri"/>
              </a:rPr>
              <a:t>COSA RENDE UNA COPPIA SANA (PIANO PSICOLOGICO,SOCIALE E GIURIDICO)</a:t>
            </a:r>
            <a:endParaRPr lang="it-IT">
              <a:solidFill>
                <a:srgbClr val="3A3838"/>
              </a:solidFill>
              <a:cs typeface="Calibri"/>
            </a:endParaRPr>
          </a:p>
          <a:p>
            <a:pPr marL="0" indent="0">
              <a:buNone/>
            </a:pPr>
            <a:endParaRPr lang="it-IT" dirty="0">
              <a:cs typeface="Calibri"/>
            </a:endParaRPr>
          </a:p>
        </p:txBody>
      </p:sp>
    </p:spTree>
    <p:extLst>
      <p:ext uri="{BB962C8B-B14F-4D97-AF65-F5344CB8AC3E}">
        <p14:creationId xmlns:p14="http://schemas.microsoft.com/office/powerpoint/2010/main" xmlns="" val="36772269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C78A5AEB-9382-4529-8054-7F440070751A}"/>
              </a:ext>
            </a:extLst>
          </p:cNvPr>
          <p:cNvSpPr>
            <a:spLocks noGrp="1"/>
          </p:cNvSpPr>
          <p:nvPr>
            <p:ph idx="1"/>
          </p:nvPr>
        </p:nvSpPr>
        <p:spPr>
          <a:xfrm>
            <a:off x="4313" y="-299"/>
            <a:ext cx="12183373" cy="6852997"/>
          </a:xfrm>
        </p:spPr>
        <p:txBody>
          <a:bodyPr vert="horz" lIns="91440" tIns="45720" rIns="91440" bIns="45720" rtlCol="0" anchor="t">
            <a:normAutofit fontScale="92500" lnSpcReduction="10000"/>
          </a:bodyPr>
          <a:lstStyle/>
          <a:p>
            <a:pPr marL="0" indent="0" algn="ctr">
              <a:buNone/>
            </a:pPr>
            <a:r>
              <a:rPr lang="it-IT" b="1" dirty="0">
                <a:solidFill>
                  <a:srgbClr val="3A3838"/>
                </a:solidFill>
                <a:cs typeface="Calibri"/>
              </a:rPr>
              <a:t>Psicologia</a:t>
            </a:r>
            <a:endParaRPr lang="it-IT" dirty="0">
              <a:solidFill>
                <a:srgbClr val="3A3838"/>
              </a:solidFill>
              <a:cs typeface="Calibri"/>
            </a:endParaRPr>
          </a:p>
          <a:p>
            <a:pPr marL="0" indent="0" algn="ctr">
              <a:buNone/>
            </a:pPr>
            <a:endParaRPr lang="it-IT" b="1" dirty="0">
              <a:solidFill>
                <a:srgbClr val="3A3838"/>
              </a:solidFill>
              <a:cs typeface="Calibri"/>
            </a:endParaRPr>
          </a:p>
          <a:p>
            <a:pPr marL="0" indent="0">
              <a:buNone/>
            </a:pPr>
            <a:r>
              <a:rPr lang="it-IT" dirty="0">
                <a:cs typeface="Calibri"/>
              </a:rPr>
              <a:t>Le relazioni intime sono tra le più importanti fonti di gratificazione per gli esseri umani. Quasi tutte le coppie quando si formano sono animate da intenzioni positive e da aspettative di gratificazione e supporto da parte del partner. Come sappiamo però non tutte le coppie riescono a realizzarle e al contrario spesso interrompono la relazione. La ricerca ha indagato quali possono essere i meccanismi che portano una coppia ad essere felice e a durare nel tempo. Dagli studi di Seligman sulle emozioni positive è emerso come le coppie felici mettano maggiormente in risalto gli aspetti positivi della vita rispetto a quelli che vivono relazioni infelici o che si separano. Sembra infatti che le reazioni dei partner e quindi della coppia alle buone notizie sia più importante rispetto a quelle relative ai momenti di difficoltà o sofferenza. Che significa concretamente? Stare accanto al partner e supportarlo. Anche la passione risulta essere un elemento particolarmente importante da promuovere per una buona relazione di coppia. La passione è però spesso confusa con una sorta di desiderio incontrollabile o con la sensazione di non poter vivere senza l’altro. Una passione sfrenata o ossessiva in realtà è nociva per la relazione e non consente di sperimentare emozioni positive. La passione “sana” si manifesta al contrario come disposizione positiva verso una persona che amiamo. Ciò consente di entrare in intimità con l’altro senza però rinunciare alla propria identità ed individualità.</a:t>
            </a:r>
            <a:endParaRPr lang="en-US" dirty="0">
              <a:cs typeface="Calibri"/>
            </a:endParaRPr>
          </a:p>
          <a:p>
            <a:pPr marL="0" indent="0">
              <a:buNone/>
            </a:pPr>
            <a:endParaRPr lang="it-IT" dirty="0">
              <a:cs typeface="Calibri"/>
            </a:endParaRPr>
          </a:p>
        </p:txBody>
      </p:sp>
    </p:spTree>
    <p:extLst>
      <p:ext uri="{BB962C8B-B14F-4D97-AF65-F5344CB8AC3E}">
        <p14:creationId xmlns:p14="http://schemas.microsoft.com/office/powerpoint/2010/main" xmlns="" val="42091610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5773D316-3D68-43F4-9E51-8DFB2CE5E240}"/>
              </a:ext>
            </a:extLst>
          </p:cNvPr>
          <p:cNvSpPr>
            <a:spLocks noGrp="1"/>
          </p:cNvSpPr>
          <p:nvPr>
            <p:ph idx="1"/>
          </p:nvPr>
        </p:nvSpPr>
        <p:spPr>
          <a:xfrm>
            <a:off x="4314" y="-299"/>
            <a:ext cx="12183372" cy="6852997"/>
          </a:xfrm>
        </p:spPr>
        <p:txBody>
          <a:bodyPr vert="horz" lIns="91440" tIns="45720" rIns="91440" bIns="45720" rtlCol="0" anchor="t">
            <a:normAutofit fontScale="92500" lnSpcReduction="20000"/>
          </a:bodyPr>
          <a:lstStyle/>
          <a:p>
            <a:pPr marL="0" indent="0" algn="ctr">
              <a:buNone/>
            </a:pPr>
            <a:r>
              <a:rPr lang="it-IT" b="1" dirty="0">
                <a:solidFill>
                  <a:srgbClr val="3A3838"/>
                </a:solidFill>
                <a:cs typeface="Calibri"/>
              </a:rPr>
              <a:t>Sociale e giuridico </a:t>
            </a:r>
            <a:endParaRPr lang="it-IT" dirty="0">
              <a:solidFill>
                <a:srgbClr val="3A3838"/>
              </a:solidFill>
              <a:cs typeface="Calibri"/>
            </a:endParaRPr>
          </a:p>
          <a:p>
            <a:pPr marL="0" indent="0" algn="ctr">
              <a:buNone/>
            </a:pPr>
            <a:endParaRPr lang="it-IT" b="1" dirty="0">
              <a:solidFill>
                <a:srgbClr val="3A3838"/>
              </a:solidFill>
              <a:cs typeface="Calibri"/>
            </a:endParaRPr>
          </a:p>
          <a:p>
            <a:pPr marL="0" indent="0">
              <a:buNone/>
            </a:pPr>
            <a:r>
              <a:rPr lang="it-IT" dirty="0">
                <a:cs typeface="Calibri"/>
              </a:rPr>
              <a:t>L’istituto del matrimonio crea dei doveri di cui non è possibile assegnare. La peculiarità degli effetti ad es. la presunzione di paternità dei figli nati durante il  matrimonio, il regime patrimoniale legale, la regolamentazione giuridica della separazione e del divorzio per la cessazione legale degli effetti. Il nucleo familiare, che ha fondamento nel matrimonio, non esaurisce la variegata trama relazionale di legami parentali. Dalla analisi dell’ unico modello di famiglia standardizzato, scaturiscono una molteplicità di “tipi” di convivenze e di famiglie. L’Europa, invece, ha affrontato diverse volte l’argomento per tracciare delle linee comportamentali e dare un accenno giuridico alla complessità di tipologie di unioni. Con la Risoluzione del 16 marzo 2000 il Palamento Europeo ha chiesto agli Stati di “garantire alle famiglie monoparentali, alle coppie non sposate ed alle coppie dello stesso sesso parità di dignità rispetto alle coppie ed alle famiglie tradizionali", soprattutto in campo legislativo fiscale, regime patrimoniale e diritti sociali. Inoltre la Carta dei Diritti Fondamentali dell’Unione Europea individua tra le libertà fondamentali. il diritto di costituire una famiglia viene tutelato anche al di fuori dei canali ufficiali. Nel diritto di famiglia, il principio indiscriminate dovrebbe interpretarsi nella "pari opportunità" di accesso alla formalizzazione del rapporto di coppia ma purtroppo, al momento, in Europa solo pochi paesi hanno ammesso il matrimonio omosessuale. Se è vero che la nostra Costituzione, "riconosce nella famiglia una società naturale eretta, sul matrimonio", è anche vero che l'art 2 garantisce protezione ad ogni formazione sociale nella quale si svolge la "personalità umana" </a:t>
            </a:r>
            <a:endParaRPr lang="en-US" dirty="0">
              <a:cs typeface="Calibri"/>
            </a:endParaRPr>
          </a:p>
          <a:p>
            <a:pPr marL="0" indent="0">
              <a:buNone/>
            </a:pPr>
            <a:endParaRPr lang="it-IT" dirty="0">
              <a:cs typeface="Calibri"/>
            </a:endParaRPr>
          </a:p>
        </p:txBody>
      </p:sp>
    </p:spTree>
    <p:extLst>
      <p:ext uri="{BB962C8B-B14F-4D97-AF65-F5344CB8AC3E}">
        <p14:creationId xmlns:p14="http://schemas.microsoft.com/office/powerpoint/2010/main" xmlns="" val="2959665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2CD575D8-A3F5-4460-B810-A036B76754FF}"/>
              </a:ext>
            </a:extLst>
          </p:cNvPr>
          <p:cNvSpPr>
            <a:spLocks noGrp="1"/>
          </p:cNvSpPr>
          <p:nvPr>
            <p:ph type="title"/>
          </p:nvPr>
        </p:nvSpPr>
        <p:spPr/>
        <p:txBody>
          <a:bodyPr>
            <a:normAutofit fontScale="90000"/>
          </a:bodyPr>
          <a:lstStyle/>
          <a:p>
            <a:pPr algn="ctr"/>
            <a:r>
              <a:rPr lang="it-IT" b="1" dirty="0">
                <a:ea typeface="+mj-lt"/>
                <a:cs typeface="+mj-lt"/>
              </a:rPr>
              <a:t/>
            </a:r>
            <a:br>
              <a:rPr lang="it-IT" b="1" dirty="0">
                <a:ea typeface="+mj-lt"/>
                <a:cs typeface="+mj-lt"/>
              </a:rPr>
            </a:br>
            <a:r>
              <a:rPr lang="it-IT" b="1" dirty="0">
                <a:ea typeface="+mj-lt"/>
                <a:cs typeface="+mj-lt"/>
              </a:rPr>
              <a:t/>
            </a:r>
            <a:br>
              <a:rPr lang="it-IT" b="1" dirty="0">
                <a:ea typeface="+mj-lt"/>
                <a:cs typeface="+mj-lt"/>
              </a:rPr>
            </a:br>
            <a:r>
              <a:rPr lang="it-IT" sz="8000" b="1" dirty="0">
                <a:solidFill>
                  <a:srgbClr val="7030A0"/>
                </a:solidFill>
                <a:cs typeface="Calibri Light"/>
              </a:rPr>
              <a:t>LOVING</a:t>
            </a:r>
          </a:p>
          <a:p>
            <a:endParaRPr lang="it-IT" dirty="0">
              <a:cs typeface="Calibri Light"/>
            </a:endParaRPr>
          </a:p>
        </p:txBody>
      </p:sp>
      <p:sp>
        <p:nvSpPr>
          <p:cNvPr id="3" name="Segnaposto contenuto 2">
            <a:extLst>
              <a:ext uri="{FF2B5EF4-FFF2-40B4-BE49-F238E27FC236}">
                <a16:creationId xmlns:a16="http://schemas.microsoft.com/office/drawing/2014/main" xmlns="" id="{6B227821-1988-4D3C-A687-5293DEF23F83}"/>
              </a:ext>
            </a:extLst>
          </p:cNvPr>
          <p:cNvSpPr>
            <a:spLocks noGrp="1"/>
          </p:cNvSpPr>
          <p:nvPr>
            <p:ph idx="1"/>
          </p:nvPr>
        </p:nvSpPr>
        <p:spPr/>
        <p:txBody>
          <a:bodyPr vert="horz" lIns="91440" tIns="45720" rIns="91440" bIns="45720" rtlCol="0" anchor="t">
            <a:normAutofit/>
          </a:bodyPr>
          <a:lstStyle/>
          <a:p>
            <a:pPr algn="ctr">
              <a:buNone/>
            </a:pPr>
            <a:endParaRPr lang="it-IT" dirty="0">
              <a:cs typeface="Calibri"/>
            </a:endParaRPr>
          </a:p>
          <a:p>
            <a:pPr algn="ctr">
              <a:buNone/>
            </a:pPr>
            <a:endParaRPr lang="it-IT" dirty="0">
              <a:cs typeface="Calibri"/>
            </a:endParaRPr>
          </a:p>
          <a:p>
            <a:pPr algn="ctr">
              <a:buNone/>
            </a:pPr>
            <a:endParaRPr lang="it-IT" dirty="0">
              <a:cs typeface="Calibri"/>
            </a:endParaRPr>
          </a:p>
          <a:p>
            <a:pPr algn="ctr">
              <a:buNone/>
            </a:pPr>
            <a:r>
              <a:rPr lang="it-IT" sz="4000" b="1" dirty="0">
                <a:cs typeface="Calibri"/>
              </a:rPr>
              <a:t>L’amore deve nascere libero</a:t>
            </a:r>
          </a:p>
          <a:p>
            <a:pPr marL="0" indent="0">
              <a:buNone/>
            </a:pPr>
            <a:endParaRPr lang="it-IT" dirty="0">
              <a:cs typeface="Calibri"/>
            </a:endParaRPr>
          </a:p>
        </p:txBody>
      </p:sp>
    </p:spTree>
    <p:extLst>
      <p:ext uri="{BB962C8B-B14F-4D97-AF65-F5344CB8AC3E}">
        <p14:creationId xmlns:p14="http://schemas.microsoft.com/office/powerpoint/2010/main" xmlns="" val="10814469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233FA27-CC59-47C5-B274-8574E904215B}"/>
              </a:ext>
            </a:extLst>
          </p:cNvPr>
          <p:cNvSpPr>
            <a:spLocks noGrp="1"/>
          </p:cNvSpPr>
          <p:nvPr>
            <p:ph type="title"/>
          </p:nvPr>
        </p:nvSpPr>
        <p:spPr/>
        <p:txBody>
          <a:bodyPr/>
          <a:lstStyle/>
          <a:p>
            <a:pPr algn="ctr"/>
            <a:r>
              <a:rPr lang="it-IT" b="1" dirty="0">
                <a:solidFill>
                  <a:srgbClr val="7030A0"/>
                </a:solidFill>
                <a:cs typeface="Calibri Light"/>
              </a:rPr>
              <a:t>Recensione</a:t>
            </a:r>
          </a:p>
        </p:txBody>
      </p:sp>
      <p:sp>
        <p:nvSpPr>
          <p:cNvPr id="3" name="Segnaposto contenuto 2">
            <a:extLst>
              <a:ext uri="{FF2B5EF4-FFF2-40B4-BE49-F238E27FC236}">
                <a16:creationId xmlns:a16="http://schemas.microsoft.com/office/drawing/2014/main" xmlns="" id="{46EED894-B35B-4EB2-995D-0022A215D903}"/>
              </a:ext>
            </a:extLst>
          </p:cNvPr>
          <p:cNvSpPr>
            <a:spLocks noGrp="1"/>
          </p:cNvSpPr>
          <p:nvPr>
            <p:ph idx="1"/>
          </p:nvPr>
        </p:nvSpPr>
        <p:spPr/>
        <p:txBody>
          <a:bodyPr vert="horz" lIns="91440" tIns="45720" rIns="91440" bIns="45720" rtlCol="0" anchor="t">
            <a:normAutofit/>
          </a:bodyPr>
          <a:lstStyle/>
          <a:p>
            <a:pPr>
              <a:buNone/>
            </a:pPr>
            <a:r>
              <a:rPr lang="it-IT" dirty="0">
                <a:cs typeface="Calibri"/>
              </a:rPr>
              <a:t>   </a:t>
            </a:r>
            <a:r>
              <a:rPr lang="it-IT" sz="2000" dirty="0">
                <a:cs typeface="Calibri"/>
              </a:rPr>
              <a:t>«Loving-L’amore deve nascere libero» è un film del 2016 scritto e diretto dal regista </a:t>
            </a:r>
            <a:r>
              <a:rPr lang="it-IT" sz="2000" b="1" dirty="0">
                <a:cs typeface="Calibri"/>
              </a:rPr>
              <a:t>Jeff Nichols</a:t>
            </a:r>
            <a:r>
              <a:rPr lang="it-IT" sz="2000" dirty="0">
                <a:cs typeface="Calibri"/>
              </a:rPr>
              <a:t>. Prodotto da Raindog Films, Big Beach Films, in associazione con Augusta Films e Tri-State Pictures Gli attori principali sono: </a:t>
            </a:r>
          </a:p>
          <a:p>
            <a:pPr marL="0" indent="0">
              <a:buNone/>
            </a:pPr>
            <a:endParaRPr lang="it-IT" dirty="0">
              <a:cs typeface="Calibri"/>
            </a:endParaRPr>
          </a:p>
        </p:txBody>
      </p:sp>
      <p:pic>
        <p:nvPicPr>
          <p:cNvPr id="5" name="Immagine 5" descr="Immagine che contiene uomo, persona, cravatta, parete&#10;&#10;Descrizione generata con affidabilità molto elevata">
            <a:extLst>
              <a:ext uri="{FF2B5EF4-FFF2-40B4-BE49-F238E27FC236}">
                <a16:creationId xmlns:a16="http://schemas.microsoft.com/office/drawing/2014/main" xmlns="" id="{EFBD487F-D730-4531-990B-505C72CF02F9}"/>
              </a:ext>
            </a:extLst>
          </p:cNvPr>
          <p:cNvPicPr>
            <a:picLocks noChangeAspect="1"/>
          </p:cNvPicPr>
          <p:nvPr/>
        </p:nvPicPr>
        <p:blipFill>
          <a:blip r:embed="rId2" cstate="print"/>
          <a:stretch>
            <a:fillRect/>
          </a:stretch>
        </p:blipFill>
        <p:spPr>
          <a:xfrm>
            <a:off x="1292794" y="3194469"/>
            <a:ext cx="1152525" cy="1619250"/>
          </a:xfrm>
          <a:prstGeom prst="rect">
            <a:avLst/>
          </a:prstGeom>
        </p:spPr>
      </p:pic>
      <p:pic>
        <p:nvPicPr>
          <p:cNvPr id="7" name="Immagine 7" descr="Immagine che contiene persona, sorridente, parete, tenendo&#10;&#10;Descrizione generata con affidabilità molto elevata">
            <a:extLst>
              <a:ext uri="{FF2B5EF4-FFF2-40B4-BE49-F238E27FC236}">
                <a16:creationId xmlns:a16="http://schemas.microsoft.com/office/drawing/2014/main" xmlns="" id="{0733D0EC-60CD-47E2-87F9-BB9289957A39}"/>
              </a:ext>
            </a:extLst>
          </p:cNvPr>
          <p:cNvPicPr>
            <a:picLocks noChangeAspect="1"/>
          </p:cNvPicPr>
          <p:nvPr/>
        </p:nvPicPr>
        <p:blipFill>
          <a:blip r:embed="rId3" cstate="print"/>
          <a:stretch>
            <a:fillRect/>
          </a:stretch>
        </p:blipFill>
        <p:spPr>
          <a:xfrm>
            <a:off x="4139062" y="3194469"/>
            <a:ext cx="1009650" cy="1619250"/>
          </a:xfrm>
          <a:prstGeom prst="rect">
            <a:avLst/>
          </a:prstGeom>
        </p:spPr>
      </p:pic>
      <p:pic>
        <p:nvPicPr>
          <p:cNvPr id="9" name="Immagine 9" descr="Immagine che contiene persona, abbigliamento, parete&#10;&#10;Descrizione generata con affidabilità molto elevata">
            <a:extLst>
              <a:ext uri="{FF2B5EF4-FFF2-40B4-BE49-F238E27FC236}">
                <a16:creationId xmlns:a16="http://schemas.microsoft.com/office/drawing/2014/main" xmlns="" id="{17D73D02-F517-4BAF-B660-2310706A858E}"/>
              </a:ext>
            </a:extLst>
          </p:cNvPr>
          <p:cNvPicPr>
            <a:picLocks noChangeAspect="1"/>
          </p:cNvPicPr>
          <p:nvPr/>
        </p:nvPicPr>
        <p:blipFill>
          <a:blip r:embed="rId4" cstate="print"/>
          <a:stretch>
            <a:fillRect/>
          </a:stretch>
        </p:blipFill>
        <p:spPr>
          <a:xfrm>
            <a:off x="6828257" y="3194469"/>
            <a:ext cx="1209675" cy="1619250"/>
          </a:xfrm>
          <a:prstGeom prst="rect">
            <a:avLst/>
          </a:prstGeom>
        </p:spPr>
      </p:pic>
      <p:pic>
        <p:nvPicPr>
          <p:cNvPr id="11" name="Immagine 11" descr="Immagine che contiene persona, uomo, cravatta, parete&#10;&#10;Descrizione generata con affidabilità molto elevata">
            <a:extLst>
              <a:ext uri="{FF2B5EF4-FFF2-40B4-BE49-F238E27FC236}">
                <a16:creationId xmlns:a16="http://schemas.microsoft.com/office/drawing/2014/main" xmlns="" id="{9F6E4985-D003-425F-94C7-7CED3E5BD492}"/>
              </a:ext>
            </a:extLst>
          </p:cNvPr>
          <p:cNvPicPr>
            <a:picLocks noChangeAspect="1"/>
          </p:cNvPicPr>
          <p:nvPr/>
        </p:nvPicPr>
        <p:blipFill>
          <a:blip r:embed="rId5" cstate="print"/>
          <a:stretch>
            <a:fillRect/>
          </a:stretch>
        </p:blipFill>
        <p:spPr>
          <a:xfrm>
            <a:off x="9362984" y="3194469"/>
            <a:ext cx="1057275" cy="1619250"/>
          </a:xfrm>
          <a:prstGeom prst="rect">
            <a:avLst/>
          </a:prstGeom>
        </p:spPr>
      </p:pic>
      <p:sp>
        <p:nvSpPr>
          <p:cNvPr id="17" name="Shape 93">
            <a:extLst>
              <a:ext uri="{FF2B5EF4-FFF2-40B4-BE49-F238E27FC236}">
                <a16:creationId xmlns:a16="http://schemas.microsoft.com/office/drawing/2014/main" xmlns="" id="{59542D4E-B567-4E06-A4BA-BE7BE15196CA}"/>
              </a:ext>
            </a:extLst>
          </p:cNvPr>
          <p:cNvSpPr txBox="1"/>
          <p:nvPr/>
        </p:nvSpPr>
        <p:spPr>
          <a:xfrm>
            <a:off x="1116984" y="4922976"/>
            <a:ext cx="1521057" cy="615553"/>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r>
              <a:rPr lang="it-IT" sz="1800" b="0" i="1" u="none" strike="noStrike" cap="none" dirty="0">
                <a:solidFill>
                  <a:schemeClr val="dk1"/>
                </a:solidFill>
                <a:latin typeface="Calibri"/>
                <a:ea typeface="Calibri"/>
                <a:cs typeface="Calibri"/>
                <a:sym typeface="Calibri"/>
              </a:rPr>
              <a:t>Joel Edgerton</a:t>
            </a:r>
            <a:endParaRPr sz="1800" i="1" dirty="0">
              <a:solidFill>
                <a:schemeClr val="dk1"/>
              </a:solidFill>
              <a:latin typeface="Calibri"/>
              <a:ea typeface="Calibri"/>
              <a:cs typeface="Calibri"/>
              <a:sym typeface="Calibri"/>
            </a:endParaRPr>
          </a:p>
          <a:p>
            <a:pPr marL="0" marR="0" lvl="0" indent="0" algn="l" rtl="0">
              <a:spcBef>
                <a:spcPts val="0"/>
              </a:spcBef>
              <a:spcAft>
                <a:spcPts val="0"/>
              </a:spcAft>
              <a:buNone/>
            </a:pPr>
            <a:r>
              <a:rPr lang="it-IT" sz="1600" i="1" dirty="0">
                <a:solidFill>
                  <a:schemeClr val="dk1"/>
                </a:solidFill>
                <a:latin typeface="Calibri"/>
                <a:ea typeface="Calibri"/>
                <a:cs typeface="Calibri"/>
                <a:sym typeface="Calibri"/>
              </a:rPr>
              <a:t>(Richard Loving)</a:t>
            </a:r>
            <a:endParaRPr sz="1600" i="1" dirty="0">
              <a:solidFill>
                <a:schemeClr val="dk1"/>
              </a:solidFill>
              <a:latin typeface="Calibri"/>
              <a:ea typeface="Calibri"/>
              <a:cs typeface="Calibri"/>
              <a:sym typeface="Calibri"/>
            </a:endParaRPr>
          </a:p>
        </p:txBody>
      </p:sp>
      <p:sp>
        <p:nvSpPr>
          <p:cNvPr id="18" name="Shape 95">
            <a:extLst>
              <a:ext uri="{FF2B5EF4-FFF2-40B4-BE49-F238E27FC236}">
                <a16:creationId xmlns:a16="http://schemas.microsoft.com/office/drawing/2014/main" xmlns="" id="{0513AC63-3311-47F9-8046-20FB903558D8}"/>
              </a:ext>
            </a:extLst>
          </p:cNvPr>
          <p:cNvSpPr txBox="1"/>
          <p:nvPr/>
        </p:nvSpPr>
        <p:spPr>
          <a:xfrm>
            <a:off x="3859774" y="4926279"/>
            <a:ext cx="1548437" cy="615553"/>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r>
              <a:rPr lang="it-IT" sz="1800" dirty="0">
                <a:solidFill>
                  <a:schemeClr val="dk1"/>
                </a:solidFill>
                <a:latin typeface="Calibri"/>
                <a:ea typeface="Calibri"/>
                <a:cs typeface="Calibri"/>
                <a:sym typeface="Calibri"/>
              </a:rPr>
              <a:t>Ruth Negga</a:t>
            </a:r>
            <a:endParaRPr sz="1800" dirty="0">
              <a:solidFill>
                <a:schemeClr val="dk1"/>
              </a:solidFill>
              <a:latin typeface="Calibri"/>
              <a:ea typeface="Calibri"/>
              <a:cs typeface="Calibri"/>
              <a:sym typeface="Calibri"/>
            </a:endParaRPr>
          </a:p>
          <a:p>
            <a:pPr marL="0" marR="0" lvl="0" indent="0" algn="l" rtl="0">
              <a:spcBef>
                <a:spcPts val="0"/>
              </a:spcBef>
              <a:spcAft>
                <a:spcPts val="0"/>
              </a:spcAft>
              <a:buNone/>
            </a:pPr>
            <a:r>
              <a:rPr lang="it-IT" sz="1600" dirty="0">
                <a:solidFill>
                  <a:schemeClr val="dk1"/>
                </a:solidFill>
                <a:latin typeface="Calibri"/>
                <a:ea typeface="Calibri"/>
                <a:cs typeface="Calibri"/>
                <a:sym typeface="Calibri"/>
              </a:rPr>
              <a:t>(Mildred Loving)</a:t>
            </a:r>
            <a:endParaRPr sz="1600" dirty="0">
              <a:solidFill>
                <a:schemeClr val="dk1"/>
              </a:solidFill>
              <a:latin typeface="Calibri"/>
              <a:ea typeface="Calibri"/>
              <a:cs typeface="Calibri"/>
              <a:sym typeface="Calibri"/>
            </a:endParaRPr>
          </a:p>
        </p:txBody>
      </p:sp>
      <p:sp>
        <p:nvSpPr>
          <p:cNvPr id="19" name="Shape 97">
            <a:extLst>
              <a:ext uri="{FF2B5EF4-FFF2-40B4-BE49-F238E27FC236}">
                <a16:creationId xmlns:a16="http://schemas.microsoft.com/office/drawing/2014/main" xmlns="" id="{7E0E3427-D478-417E-8CAD-FF1EB98C0AD7}"/>
              </a:ext>
            </a:extLst>
          </p:cNvPr>
          <p:cNvSpPr txBox="1"/>
          <p:nvPr/>
        </p:nvSpPr>
        <p:spPr>
          <a:xfrm>
            <a:off x="6722664" y="4940657"/>
            <a:ext cx="1820755" cy="615553"/>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r>
              <a:rPr lang="it-IT" sz="1800">
                <a:solidFill>
                  <a:schemeClr val="dk1"/>
                </a:solidFill>
                <a:latin typeface="Calibri"/>
                <a:ea typeface="Calibri"/>
                <a:cs typeface="Calibri"/>
                <a:sym typeface="Calibri"/>
              </a:rPr>
              <a:t>Marton Csokas Jr.</a:t>
            </a:r>
            <a:endParaRPr/>
          </a:p>
          <a:p>
            <a:pPr marL="0" marR="0" lvl="0" indent="0" algn="l" rtl="0">
              <a:spcBef>
                <a:spcPts val="0"/>
              </a:spcBef>
              <a:spcAft>
                <a:spcPts val="0"/>
              </a:spcAft>
              <a:buNone/>
            </a:pPr>
            <a:r>
              <a:rPr lang="it-IT" sz="1600">
                <a:solidFill>
                  <a:schemeClr val="dk1"/>
                </a:solidFill>
                <a:latin typeface="Calibri"/>
                <a:ea typeface="Calibri"/>
                <a:cs typeface="Calibri"/>
                <a:sym typeface="Calibri"/>
              </a:rPr>
              <a:t>(Sceriffo Brooks)</a:t>
            </a:r>
            <a:endParaRPr sz="1600">
              <a:solidFill>
                <a:schemeClr val="dk1"/>
              </a:solidFill>
              <a:latin typeface="Calibri"/>
              <a:ea typeface="Calibri"/>
              <a:cs typeface="Calibri"/>
              <a:sym typeface="Calibri"/>
            </a:endParaRPr>
          </a:p>
        </p:txBody>
      </p:sp>
      <p:sp>
        <p:nvSpPr>
          <p:cNvPr id="20" name="Shape 99">
            <a:extLst>
              <a:ext uri="{FF2B5EF4-FFF2-40B4-BE49-F238E27FC236}">
                <a16:creationId xmlns:a16="http://schemas.microsoft.com/office/drawing/2014/main" xmlns="" id="{4493A26A-8CBF-4CCD-81D7-1310EF541660}"/>
              </a:ext>
            </a:extLst>
          </p:cNvPr>
          <p:cNvSpPr txBox="1"/>
          <p:nvPr/>
        </p:nvSpPr>
        <p:spPr>
          <a:xfrm>
            <a:off x="9170570" y="4926280"/>
            <a:ext cx="1435008" cy="615553"/>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r>
              <a:rPr lang="it-IT" sz="1800">
                <a:solidFill>
                  <a:schemeClr val="dk1"/>
                </a:solidFill>
                <a:latin typeface="Calibri"/>
                <a:ea typeface="Calibri"/>
                <a:cs typeface="Calibri"/>
                <a:sym typeface="Calibri"/>
              </a:rPr>
              <a:t>Nick Kroll</a:t>
            </a:r>
            <a:endParaRPr sz="1800">
              <a:solidFill>
                <a:schemeClr val="dk1"/>
              </a:solidFill>
              <a:latin typeface="Calibri"/>
              <a:ea typeface="Calibri"/>
              <a:cs typeface="Calibri"/>
              <a:sym typeface="Calibri"/>
            </a:endParaRPr>
          </a:p>
          <a:p>
            <a:pPr marL="0" marR="0" lvl="0" indent="0" algn="l" rtl="0">
              <a:spcBef>
                <a:spcPts val="0"/>
              </a:spcBef>
              <a:spcAft>
                <a:spcPts val="0"/>
              </a:spcAft>
              <a:buNone/>
            </a:pPr>
            <a:r>
              <a:rPr lang="it-IT" sz="1600">
                <a:solidFill>
                  <a:schemeClr val="dk1"/>
                </a:solidFill>
                <a:latin typeface="Calibri"/>
                <a:ea typeface="Calibri"/>
                <a:cs typeface="Calibri"/>
                <a:sym typeface="Calibri"/>
              </a:rPr>
              <a:t>(Bernie Cohen)</a:t>
            </a:r>
            <a:endParaRPr sz="16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xmlns="" val="40392747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35E6B6C-AFA7-4762-B83A-7D0E1120FF59}"/>
              </a:ext>
            </a:extLst>
          </p:cNvPr>
          <p:cNvSpPr>
            <a:spLocks noGrp="1"/>
          </p:cNvSpPr>
          <p:nvPr>
            <p:ph type="title"/>
          </p:nvPr>
        </p:nvSpPr>
        <p:spPr/>
        <p:txBody>
          <a:bodyPr>
            <a:normAutofit/>
          </a:bodyPr>
          <a:lstStyle/>
          <a:p>
            <a:pPr algn="ctr"/>
            <a:r>
              <a:rPr lang="it-IT" sz="6600" b="1" dirty="0">
                <a:solidFill>
                  <a:srgbClr val="7030A0"/>
                </a:solidFill>
                <a:cs typeface="Calibri Light"/>
              </a:rPr>
              <a:t>TRAMA</a:t>
            </a:r>
          </a:p>
        </p:txBody>
      </p:sp>
      <p:sp>
        <p:nvSpPr>
          <p:cNvPr id="3" name="Segnaposto contenuto 2">
            <a:extLst>
              <a:ext uri="{FF2B5EF4-FFF2-40B4-BE49-F238E27FC236}">
                <a16:creationId xmlns:a16="http://schemas.microsoft.com/office/drawing/2014/main" xmlns="" id="{A61DCB41-B606-4E28-9688-A71D61E1C053}"/>
              </a:ext>
            </a:extLst>
          </p:cNvPr>
          <p:cNvSpPr>
            <a:spLocks noGrp="1"/>
          </p:cNvSpPr>
          <p:nvPr>
            <p:ph idx="1"/>
          </p:nvPr>
        </p:nvSpPr>
        <p:spPr>
          <a:xfrm>
            <a:off x="4314" y="1696229"/>
            <a:ext cx="12183372" cy="5170847"/>
          </a:xfrm>
        </p:spPr>
        <p:txBody>
          <a:bodyPr vert="horz" lIns="91440" tIns="45720" rIns="91440" bIns="45720" rtlCol="0" anchor="t">
            <a:normAutofit fontScale="92500" lnSpcReduction="10000"/>
          </a:bodyPr>
          <a:lstStyle/>
          <a:p>
            <a:pPr>
              <a:buNone/>
            </a:pPr>
            <a:r>
              <a:rPr lang="it-IT" dirty="0">
                <a:cs typeface="Calibri"/>
              </a:rPr>
              <a:t>   Il film è tratto da una storia vera e racconta delle difficoltà incontrate da una coppia formata da un uomo bianco e una donna di colore nell’America degli anni 50/60. Dopo il matrimonio della coppia avvenuto a Washington lo sceriffo del paese li arrestò e mise in prigione. Li liberarono, ma solo con la restrizione di rimanere separati. Dopo aver rotto la regola si presentano al giudice che dà loro due opzioni: uscire dallo Stato per 25 anni senza la possibilità di rientrare o andare in prigione per un determinato limite di tempo. Nonostante questa imposizione ritornarono in Virginia dove li scoprirono, ma riuscirono a scamparla grazie all’avvocato. Successivamente, usciti dal paese, trovano una casa e hanno altri due figli. Data la zona abbastanza pericolosa in cui sono andati ad abitare, la madre decise di scrivere un lettera a John F. Kennedy. Le rispose un avvocato dell’UALC(Upper Arlington Lutheran Church) che espose loro la sua idea, che rifiutarono. Dopo qualche tempo la famiglia andò a  vivere in campagna. Nel frattempo la coppia fa interviste e Cohen si appella a un altro che lo aiuta in questo problema. Gli avvocati riferiscono ai Loving che la Corte Suprema ha accettato di esaminare il caso. Dopo aver esposto il loro caso ad essa, ne ottennero l’appoggio. </a:t>
            </a:r>
            <a:endParaRPr lang="it-IT" dirty="0"/>
          </a:p>
        </p:txBody>
      </p:sp>
    </p:spTree>
    <p:extLst>
      <p:ext uri="{BB962C8B-B14F-4D97-AF65-F5344CB8AC3E}">
        <p14:creationId xmlns:p14="http://schemas.microsoft.com/office/powerpoint/2010/main" xmlns="" val="16066675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C6E143CC-5545-48F4-A1FC-AD915D88F860}"/>
              </a:ext>
            </a:extLst>
          </p:cNvPr>
          <p:cNvSpPr>
            <a:spLocks noGrp="1"/>
          </p:cNvSpPr>
          <p:nvPr>
            <p:ph type="title"/>
          </p:nvPr>
        </p:nvSpPr>
        <p:spPr/>
        <p:txBody>
          <a:bodyPr/>
          <a:lstStyle/>
          <a:p>
            <a:pPr algn="ctr"/>
            <a:r>
              <a:rPr lang="it-IT" b="1" dirty="0">
                <a:solidFill>
                  <a:srgbClr val="7030A0"/>
                </a:solidFill>
                <a:cs typeface="Calibri Light"/>
              </a:rPr>
              <a:t>Fatti successivi, reali</a:t>
            </a:r>
          </a:p>
        </p:txBody>
      </p:sp>
      <p:sp>
        <p:nvSpPr>
          <p:cNvPr id="3" name="Segnaposto contenuto 2">
            <a:extLst>
              <a:ext uri="{FF2B5EF4-FFF2-40B4-BE49-F238E27FC236}">
                <a16:creationId xmlns:a16="http://schemas.microsoft.com/office/drawing/2014/main" xmlns="" id="{B1568263-09BC-42C8-8436-88248B6EB674}"/>
              </a:ext>
            </a:extLst>
          </p:cNvPr>
          <p:cNvSpPr>
            <a:spLocks noGrp="1"/>
          </p:cNvSpPr>
          <p:nvPr>
            <p:ph idx="1"/>
          </p:nvPr>
        </p:nvSpPr>
        <p:spPr/>
        <p:txBody>
          <a:bodyPr vert="horz" lIns="91440" tIns="45720" rIns="91440" bIns="45720" rtlCol="0" anchor="t">
            <a:normAutofit/>
          </a:bodyPr>
          <a:lstStyle/>
          <a:p>
            <a:pPr>
              <a:buNone/>
            </a:pPr>
            <a:r>
              <a:rPr lang="it-IT" dirty="0">
                <a:cs typeface="Calibri"/>
              </a:rPr>
              <a:t>   Lo scontro tra i Loving e la Virginia rese incostituzionale la proibizione del matrimonio su base razziale, la Corte Suprema deliberò che il matrimonio è un diritto naturale. 7 anni dopo la sentenza della Corte Richard Loving venne ucciso da un automobilista ubriaco, Mildred non si risposò più e visse il resto della sua vita nella casa che Richard aveva costruito per loro. Nonostante la sua timidezza con la stampa e la sua riluttanza nell’essere definita un’eroina, Mildred venne intervistata poco prima di morire nel 2008. Parlò di Richard e disse: «Mi manca. Lui si prendeva cura di me».</a:t>
            </a:r>
          </a:p>
          <a:p>
            <a:pPr marL="0" indent="0">
              <a:buNone/>
            </a:pPr>
            <a:endParaRPr lang="it-IT" dirty="0">
              <a:cs typeface="Calibri"/>
            </a:endParaRPr>
          </a:p>
        </p:txBody>
      </p:sp>
    </p:spTree>
    <p:extLst>
      <p:ext uri="{BB962C8B-B14F-4D97-AF65-F5344CB8AC3E}">
        <p14:creationId xmlns:p14="http://schemas.microsoft.com/office/powerpoint/2010/main" xmlns="" val="29385575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ECBBBA3B-8B81-45A4-B664-9CC77CED21F1}"/>
              </a:ext>
            </a:extLst>
          </p:cNvPr>
          <p:cNvSpPr>
            <a:spLocks noGrp="1"/>
          </p:cNvSpPr>
          <p:nvPr>
            <p:ph type="title"/>
          </p:nvPr>
        </p:nvSpPr>
        <p:spPr/>
        <p:txBody>
          <a:bodyPr/>
          <a:lstStyle/>
          <a:p>
            <a:pPr algn="ctr"/>
            <a:r>
              <a:rPr lang="it-IT" b="1" dirty="0">
                <a:solidFill>
                  <a:srgbClr val="7030A0"/>
                </a:solidFill>
                <a:cs typeface="Calibri Light"/>
              </a:rPr>
              <a:t>Commento</a:t>
            </a:r>
          </a:p>
        </p:txBody>
      </p:sp>
      <p:sp>
        <p:nvSpPr>
          <p:cNvPr id="3" name="Segnaposto contenuto 2">
            <a:extLst>
              <a:ext uri="{FF2B5EF4-FFF2-40B4-BE49-F238E27FC236}">
                <a16:creationId xmlns:a16="http://schemas.microsoft.com/office/drawing/2014/main" xmlns="" id="{07208DE3-AFAB-4281-8D70-459880CEFCC3}"/>
              </a:ext>
            </a:extLst>
          </p:cNvPr>
          <p:cNvSpPr>
            <a:spLocks noGrp="1"/>
          </p:cNvSpPr>
          <p:nvPr>
            <p:ph idx="1"/>
          </p:nvPr>
        </p:nvSpPr>
        <p:spPr/>
        <p:txBody>
          <a:bodyPr vert="horz" lIns="91440" tIns="45720" rIns="91440" bIns="45720" rtlCol="0" anchor="t">
            <a:normAutofit/>
          </a:bodyPr>
          <a:lstStyle/>
          <a:p>
            <a:pPr>
              <a:buNone/>
            </a:pPr>
            <a:r>
              <a:rPr lang="it-IT" dirty="0">
                <a:cs typeface="Calibri"/>
              </a:rPr>
              <a:t>   A me il film è piaciuto molto, ben fatto e con ottimi dialoghi. Recitato molto bene e con un significato profondo. Guardarlo mi ha fatto pensare quanto a quei tempi fosse difficile vivere a causa della discriminazione e mi ha fatto riflettere sul fatto che una cosa del genere non dovrebbe mai più ricapitare, NOI dovremo impegnarci a far sì che non ricapiti.</a:t>
            </a:r>
          </a:p>
          <a:p>
            <a:pPr marL="0" indent="0">
              <a:buNone/>
            </a:pPr>
            <a:endParaRPr lang="it-IT" dirty="0">
              <a:cs typeface="Calibri"/>
            </a:endParaRPr>
          </a:p>
        </p:txBody>
      </p:sp>
    </p:spTree>
    <p:extLst>
      <p:ext uri="{BB962C8B-B14F-4D97-AF65-F5344CB8AC3E}">
        <p14:creationId xmlns:p14="http://schemas.microsoft.com/office/powerpoint/2010/main" xmlns="" val="3466115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5EBF928E-0D3A-4A17-AEB2-39B4C9CE9796}"/>
              </a:ext>
            </a:extLst>
          </p:cNvPr>
          <p:cNvSpPr>
            <a:spLocks noGrp="1"/>
          </p:cNvSpPr>
          <p:nvPr>
            <p:ph idx="1"/>
          </p:nvPr>
        </p:nvSpPr>
        <p:spPr>
          <a:xfrm>
            <a:off x="4314" y="-298"/>
            <a:ext cx="12168995" cy="6838619"/>
          </a:xfrm>
        </p:spPr>
        <p:txBody>
          <a:bodyPr vert="horz" lIns="91440" tIns="45720" rIns="91440" bIns="45720" rtlCol="0" anchor="t">
            <a:normAutofit/>
          </a:bodyPr>
          <a:lstStyle/>
          <a:p>
            <a:pPr algn="ctr">
              <a:buNone/>
            </a:pPr>
            <a:r>
              <a:rPr lang="it-IT" dirty="0">
                <a:cs typeface="Calibri"/>
              </a:rPr>
              <a:t>   </a:t>
            </a:r>
            <a:endParaRPr lang="it-IT" sz="3200" b="1">
              <a:solidFill>
                <a:srgbClr val="FF0000"/>
              </a:solidFill>
              <a:cs typeface="Calibri"/>
            </a:endParaRPr>
          </a:p>
          <a:p>
            <a:pPr algn="ctr">
              <a:buNone/>
            </a:pPr>
            <a:r>
              <a:rPr lang="it-IT" sz="3600" b="1" dirty="0">
                <a:solidFill>
                  <a:srgbClr val="FF0000"/>
                </a:solidFill>
                <a:cs typeface="Calibri"/>
              </a:rPr>
              <a:t>IL RITO DEL MATRIMONIO</a:t>
            </a:r>
          </a:p>
          <a:p>
            <a:pPr algn="just">
              <a:buNone/>
            </a:pPr>
            <a:endParaRPr lang="it-IT" dirty="0">
              <a:cs typeface="Calibri"/>
            </a:endParaRPr>
          </a:p>
          <a:p>
            <a:pPr algn="just">
              <a:buNone/>
            </a:pPr>
            <a:r>
              <a:rPr lang="it-IT" dirty="0">
                <a:cs typeface="Calibri"/>
              </a:rPr>
              <a:t>La cerimonia veniva eseguita a casa della sposa dove c’erano musiche e canzoni nuziali.</a:t>
            </a:r>
            <a:endParaRPr lang="en-US" dirty="0">
              <a:cs typeface="Calibri"/>
            </a:endParaRPr>
          </a:p>
          <a:p>
            <a:pPr marL="342900" indent="-342900" algn="just">
              <a:lnSpc>
                <a:spcPct val="100000"/>
              </a:lnSpc>
              <a:spcBef>
                <a:spcPct val="20000"/>
              </a:spcBef>
              <a:buNone/>
            </a:pPr>
            <a:r>
              <a:rPr lang="it-IT" dirty="0">
                <a:cs typeface="Calibri"/>
              </a:rPr>
              <a:t>   Il primo rito da compiere è burocratico, viene firmato il contratto matrimoniale sulle tavole nuziali.</a:t>
            </a:r>
            <a:endParaRPr lang="en-US" dirty="0">
              <a:cs typeface="Calibri"/>
            </a:endParaRPr>
          </a:p>
          <a:p>
            <a:pPr marL="342900" indent="-342900" algn="just">
              <a:lnSpc>
                <a:spcPct val="100000"/>
              </a:lnSpc>
              <a:spcBef>
                <a:spcPct val="20000"/>
              </a:spcBef>
              <a:buNone/>
            </a:pPr>
            <a:r>
              <a:rPr lang="it-IT" dirty="0">
                <a:cs typeface="Calibri"/>
              </a:rPr>
              <a:t> Gli sposi si danno la mano destra, in questo si simboleggia la volontà degli sposi di essere marito e moglie, non si fa lo scambio di fedi, successivamente c’è la cena nuziale. </a:t>
            </a:r>
            <a:endParaRPr lang="en-US" dirty="0">
              <a:cs typeface="Calibri"/>
            </a:endParaRPr>
          </a:p>
          <a:p>
            <a:pPr marL="342900" indent="-342900" algn="just">
              <a:lnSpc>
                <a:spcPct val="100000"/>
              </a:lnSpc>
              <a:spcBef>
                <a:spcPct val="20000"/>
              </a:spcBef>
              <a:buNone/>
            </a:pPr>
            <a:r>
              <a:rPr lang="it-IT" dirty="0">
                <a:cs typeface="Calibri"/>
              </a:rPr>
              <a:t>Alla sera la sposa saluta sua madre e si reca a casa del marito, dove passerà la prima notte di nozze.</a:t>
            </a:r>
            <a:endParaRPr lang="en-US" dirty="0">
              <a:cs typeface="Calibri"/>
            </a:endParaRPr>
          </a:p>
          <a:p>
            <a:pPr marL="0" indent="0" algn="ctr">
              <a:buNone/>
            </a:pPr>
            <a:endParaRPr lang="it-IT" dirty="0">
              <a:cs typeface="Calibri"/>
            </a:endParaRPr>
          </a:p>
        </p:txBody>
      </p:sp>
    </p:spTree>
    <p:extLst>
      <p:ext uri="{BB962C8B-B14F-4D97-AF65-F5344CB8AC3E}">
        <p14:creationId xmlns:p14="http://schemas.microsoft.com/office/powerpoint/2010/main" xmlns="" val="34723808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8B3C807-0429-4475-93DE-B4034DF169D6}"/>
              </a:ext>
            </a:extLst>
          </p:cNvPr>
          <p:cNvSpPr>
            <a:spLocks noGrp="1"/>
          </p:cNvSpPr>
          <p:nvPr>
            <p:ph type="title"/>
          </p:nvPr>
        </p:nvSpPr>
        <p:spPr/>
        <p:txBody>
          <a:bodyPr>
            <a:normAutofit/>
          </a:bodyPr>
          <a:lstStyle/>
          <a:p>
            <a:pPr algn="ctr"/>
            <a:r>
              <a:rPr lang="it-IT" sz="5400" b="1" dirty="0">
                <a:solidFill>
                  <a:srgbClr val="7030A0"/>
                </a:solidFill>
                <a:cs typeface="Calibri Light"/>
              </a:rPr>
              <a:t>Corte Suprema</a:t>
            </a:r>
          </a:p>
        </p:txBody>
      </p:sp>
      <p:sp>
        <p:nvSpPr>
          <p:cNvPr id="3" name="Segnaposto contenuto 2">
            <a:extLst>
              <a:ext uri="{FF2B5EF4-FFF2-40B4-BE49-F238E27FC236}">
                <a16:creationId xmlns:a16="http://schemas.microsoft.com/office/drawing/2014/main" xmlns="" id="{8847265B-FC76-4320-A57B-96EB88DA72A6}"/>
              </a:ext>
            </a:extLst>
          </p:cNvPr>
          <p:cNvSpPr>
            <a:spLocks noGrp="1"/>
          </p:cNvSpPr>
          <p:nvPr>
            <p:ph idx="1"/>
          </p:nvPr>
        </p:nvSpPr>
        <p:spPr/>
        <p:txBody>
          <a:bodyPr vert="horz" lIns="91440" tIns="45720" rIns="91440" bIns="45720" rtlCol="0" anchor="t">
            <a:normAutofit/>
          </a:bodyPr>
          <a:lstStyle/>
          <a:p>
            <a:pPr marL="0" indent="0">
              <a:lnSpc>
                <a:spcPct val="100000"/>
              </a:lnSpc>
              <a:spcBef>
                <a:spcPts val="0"/>
              </a:spcBef>
              <a:buNone/>
            </a:pPr>
            <a:r>
              <a:rPr lang="it-IT" dirty="0">
                <a:cs typeface="Calibri"/>
              </a:rPr>
              <a:t>La Corte suprema degli Stati Uniti d'America è stata istituita il 24 settembre 1789 come la più alta corte federale degli Stati Uniti. I giudici della Corte suprema sono nominati a vita; hanno tuttavia la facoltà di ritirarsi quando non si ritengono più in grado di esercitare adeguatamente il proprio mandato. La giurisdizione è di due tipi: </a:t>
            </a:r>
            <a:endParaRPr lang="en-US" dirty="0">
              <a:cs typeface="Calibri"/>
            </a:endParaRPr>
          </a:p>
          <a:p>
            <a:pPr marL="342900" indent="-342900">
              <a:lnSpc>
                <a:spcPct val="100000"/>
              </a:lnSpc>
              <a:spcBef>
                <a:spcPts val="400"/>
              </a:spcBef>
              <a:buFont typeface="Arial"/>
              <a:buChar char="•"/>
            </a:pPr>
            <a:r>
              <a:rPr lang="it-IT" dirty="0">
                <a:cs typeface="Calibri"/>
              </a:rPr>
              <a:t>Original jurisdiction (competenza in primo grado)</a:t>
            </a:r>
            <a:endParaRPr lang="en-US" dirty="0">
              <a:cs typeface="Calibri"/>
            </a:endParaRPr>
          </a:p>
          <a:p>
            <a:pPr marL="342900" indent="-342900">
              <a:lnSpc>
                <a:spcPct val="100000"/>
              </a:lnSpc>
              <a:spcBef>
                <a:spcPts val="400"/>
              </a:spcBef>
              <a:buFont typeface="Arial"/>
              <a:buChar char="•"/>
            </a:pPr>
            <a:r>
              <a:rPr lang="it-IT" dirty="0">
                <a:cs typeface="Calibri"/>
              </a:rPr>
              <a:t>Appellate </a:t>
            </a:r>
            <a:r>
              <a:rPr lang="it-IT" dirty="0" smtClean="0">
                <a:cs typeface="Calibri"/>
              </a:rPr>
              <a:t>jurisdiction (</a:t>
            </a:r>
            <a:r>
              <a:rPr lang="it-IT" dirty="0">
                <a:cs typeface="Calibri"/>
              </a:rPr>
              <a:t>competenza in grado di impugnazione)</a:t>
            </a:r>
            <a:endParaRPr lang="en-US" dirty="0">
              <a:cs typeface="Calibri"/>
            </a:endParaRPr>
          </a:p>
          <a:p>
            <a:pPr marL="0" indent="0">
              <a:lnSpc>
                <a:spcPct val="100000"/>
              </a:lnSpc>
              <a:spcBef>
                <a:spcPts val="400"/>
              </a:spcBef>
              <a:buNone/>
            </a:pPr>
            <a:endParaRPr lang="en-US" dirty="0">
              <a:cs typeface="Calibri"/>
            </a:endParaRPr>
          </a:p>
          <a:p>
            <a:pPr marL="0" indent="0">
              <a:buNone/>
            </a:pPr>
            <a:endParaRPr lang="it-IT" dirty="0">
              <a:cs typeface="Calibri"/>
            </a:endParaRPr>
          </a:p>
        </p:txBody>
      </p:sp>
    </p:spTree>
    <p:extLst>
      <p:ext uri="{BB962C8B-B14F-4D97-AF65-F5344CB8AC3E}">
        <p14:creationId xmlns:p14="http://schemas.microsoft.com/office/powerpoint/2010/main" xmlns="" val="40809766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57E160A-1E40-4CE4-AA01-3BA8FE35333E}"/>
              </a:ext>
            </a:extLst>
          </p:cNvPr>
          <p:cNvSpPr>
            <a:spLocks noGrp="1"/>
          </p:cNvSpPr>
          <p:nvPr>
            <p:ph type="title"/>
          </p:nvPr>
        </p:nvSpPr>
        <p:spPr/>
        <p:txBody>
          <a:bodyPr/>
          <a:lstStyle/>
          <a:p>
            <a:pPr algn="ctr"/>
            <a:r>
              <a:rPr lang="it-IT" b="1" dirty="0">
                <a:solidFill>
                  <a:srgbClr val="7030A0"/>
                </a:solidFill>
                <a:cs typeface="Calibri Light"/>
              </a:rPr>
              <a:t>Convenzione internazionale contro il razzismo</a:t>
            </a:r>
          </a:p>
        </p:txBody>
      </p:sp>
      <p:sp>
        <p:nvSpPr>
          <p:cNvPr id="3" name="Segnaposto contenuto 2">
            <a:extLst>
              <a:ext uri="{FF2B5EF4-FFF2-40B4-BE49-F238E27FC236}">
                <a16:creationId xmlns:a16="http://schemas.microsoft.com/office/drawing/2014/main" xmlns="" id="{5510ED96-004F-41B5-BF03-9958E5C9425A}"/>
              </a:ext>
            </a:extLst>
          </p:cNvPr>
          <p:cNvSpPr>
            <a:spLocks noGrp="1"/>
          </p:cNvSpPr>
          <p:nvPr>
            <p:ph idx="1"/>
          </p:nvPr>
        </p:nvSpPr>
        <p:spPr>
          <a:xfrm>
            <a:off x="4314" y="1825625"/>
            <a:ext cx="12183372" cy="5027073"/>
          </a:xfrm>
        </p:spPr>
        <p:txBody>
          <a:bodyPr vert="horz" lIns="91440" tIns="45720" rIns="91440" bIns="45720" rtlCol="0" anchor="t">
            <a:normAutofit/>
          </a:bodyPr>
          <a:lstStyle/>
          <a:p>
            <a:pPr>
              <a:buNone/>
            </a:pPr>
            <a:r>
              <a:rPr lang="it-IT" dirty="0">
                <a:cs typeface="Calibri"/>
              </a:rPr>
              <a:t>   La Convenzione internazionale sull'eliminazione di ogni forma di discriminazione razziale è un trattato internazionale delle Nazioni Unite che ha come oggetto la lotta al razzismo. La Convenzione, che costituisce uno strumento per la tutela dei diritti umani di terza generazione, impegna i propri membri ad eliminare la discriminazione razziale e a promuovere la comprensione tra tutte le razze umane. Allo stesso tempo, la convenzione impone agli stati membri di introdurre leggi che vietino i discorsi che incitano all'odio e che criminalizzino l'appartenenza a organizzazioni razziste. La convenzione prevede inoltre un meccanismo di reclamo individuale, che lo rende effettivamente esecutivo nei confronti delle parti. Ciò ha portato all'elaborazione di una giurisprudenza limitata sull'interpretazione e l'attuazione della convenzione.</a:t>
            </a:r>
          </a:p>
          <a:p>
            <a:pPr marL="0" indent="0">
              <a:buNone/>
            </a:pPr>
            <a:endParaRPr lang="it-IT" dirty="0">
              <a:cs typeface="Calibri"/>
            </a:endParaRPr>
          </a:p>
        </p:txBody>
      </p:sp>
    </p:spTree>
    <p:extLst>
      <p:ext uri="{BB962C8B-B14F-4D97-AF65-F5344CB8AC3E}">
        <p14:creationId xmlns:p14="http://schemas.microsoft.com/office/powerpoint/2010/main" xmlns="" val="5941050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1D732750-09D1-4DBB-8162-76C144A245A7}"/>
              </a:ext>
            </a:extLst>
          </p:cNvPr>
          <p:cNvSpPr>
            <a:spLocks noGrp="1"/>
          </p:cNvSpPr>
          <p:nvPr>
            <p:ph type="title"/>
          </p:nvPr>
        </p:nvSpPr>
        <p:spPr/>
        <p:txBody>
          <a:bodyPr/>
          <a:lstStyle/>
          <a:p>
            <a:pPr algn="ctr"/>
            <a:r>
              <a:rPr lang="it-IT" b="1" dirty="0">
                <a:solidFill>
                  <a:srgbClr val="7030A0"/>
                </a:solidFill>
                <a:cs typeface="Calibri Light"/>
              </a:rPr>
              <a:t>Stati Uniti D’America</a:t>
            </a:r>
          </a:p>
        </p:txBody>
      </p:sp>
      <p:sp>
        <p:nvSpPr>
          <p:cNvPr id="3" name="Segnaposto contenuto 2">
            <a:extLst>
              <a:ext uri="{FF2B5EF4-FFF2-40B4-BE49-F238E27FC236}">
                <a16:creationId xmlns:a16="http://schemas.microsoft.com/office/drawing/2014/main" xmlns="" id="{A00914F9-B890-47D0-B1B6-F86D42708B27}"/>
              </a:ext>
            </a:extLst>
          </p:cNvPr>
          <p:cNvSpPr>
            <a:spLocks noGrp="1"/>
          </p:cNvSpPr>
          <p:nvPr>
            <p:ph idx="1"/>
          </p:nvPr>
        </p:nvSpPr>
        <p:spPr>
          <a:xfrm>
            <a:off x="4314" y="1710607"/>
            <a:ext cx="12183372" cy="5142091"/>
          </a:xfrm>
        </p:spPr>
        <p:txBody>
          <a:bodyPr vert="horz" lIns="91440" tIns="45720" rIns="91440" bIns="45720" rtlCol="0" anchor="t">
            <a:normAutofit fontScale="77500" lnSpcReduction="20000"/>
          </a:bodyPr>
          <a:lstStyle/>
          <a:p>
            <a:pPr marL="0" indent="0">
              <a:lnSpc>
                <a:spcPct val="100000"/>
              </a:lnSpc>
              <a:spcBef>
                <a:spcPts val="0"/>
              </a:spcBef>
              <a:buNone/>
            </a:pPr>
            <a:r>
              <a:rPr lang="it-IT" dirty="0">
                <a:cs typeface="Calibri"/>
              </a:rPr>
              <a:t>Gli Stati Uniti d'America sono una repubblica federale nella quale il potere politico è condiviso fra il Presidente degli Stati Uniti, il Congresso e le corti giudiziarie federali. Allo stesso tempo, il governo federale condivide la sovranità politica con i governi dei singoli Stati che compongono gli Stati Uniti. È la Costituzione a declinare la struttura del governo federale. </a:t>
            </a:r>
            <a:endParaRPr lang="en-US" dirty="0">
              <a:cs typeface="Calibri"/>
            </a:endParaRPr>
          </a:p>
          <a:p>
            <a:pPr marL="0" indent="0">
              <a:lnSpc>
                <a:spcPct val="100000"/>
              </a:lnSpc>
              <a:spcBef>
                <a:spcPts val="300"/>
              </a:spcBef>
              <a:buNone/>
            </a:pPr>
            <a:r>
              <a:rPr lang="it-IT" dirty="0">
                <a:cs typeface="Calibri"/>
              </a:rPr>
              <a:t>Il cuore dell'ideologia politica americana lo si può definire costituito dai seguenti valori:</a:t>
            </a:r>
            <a:endParaRPr lang="en-US" dirty="0">
              <a:cs typeface="Calibri"/>
            </a:endParaRPr>
          </a:p>
          <a:p>
            <a:pPr marL="342900" indent="-342900">
              <a:lnSpc>
                <a:spcPct val="100000"/>
              </a:lnSpc>
              <a:spcBef>
                <a:spcPts val="300"/>
              </a:spcBef>
              <a:buFont typeface="Arial"/>
              <a:buChar char="•"/>
            </a:pPr>
            <a:r>
              <a:rPr lang="it-IT" dirty="0">
                <a:cs typeface="Calibri"/>
              </a:rPr>
              <a:t>Dovere civico: i cittadini hanno la responsabilità di sostenere il governo e comprenderne le sue decisioni, di partecipare alle elezioni, di pagare le tasse e di adempiere al servizio militare.</a:t>
            </a:r>
            <a:endParaRPr lang="en-US" dirty="0">
              <a:cs typeface="Calibri"/>
            </a:endParaRPr>
          </a:p>
          <a:p>
            <a:pPr marL="342900" indent="-342900">
              <a:lnSpc>
                <a:spcPct val="100000"/>
              </a:lnSpc>
              <a:spcBef>
                <a:spcPts val="300"/>
              </a:spcBef>
              <a:buFont typeface="Arial"/>
              <a:buChar char="•"/>
            </a:pPr>
            <a:r>
              <a:rPr lang="it-IT" dirty="0">
                <a:cs typeface="Calibri"/>
              </a:rPr>
              <a:t>Forte avversione nei confronti della corruzione politica.</a:t>
            </a:r>
            <a:endParaRPr lang="en-US" dirty="0">
              <a:cs typeface="Calibri"/>
            </a:endParaRPr>
          </a:p>
          <a:p>
            <a:pPr marL="342900" indent="-342900">
              <a:lnSpc>
                <a:spcPct val="100000"/>
              </a:lnSpc>
              <a:spcBef>
                <a:spcPts val="300"/>
              </a:spcBef>
              <a:buFont typeface="Arial"/>
              <a:buChar char="•"/>
            </a:pPr>
            <a:r>
              <a:rPr lang="it-IT" dirty="0">
                <a:cs typeface="Calibri"/>
              </a:rPr>
              <a:t>Democrazia: il governo deve rispondere delle sue decisioni di fronte ai cittadini, i quali hanno il potere di cambiare i propri rappresentanti attraverso le elezioni.</a:t>
            </a:r>
            <a:endParaRPr lang="en-US" dirty="0">
              <a:cs typeface="Calibri"/>
            </a:endParaRPr>
          </a:p>
          <a:p>
            <a:pPr marL="342900" indent="-342900">
              <a:lnSpc>
                <a:spcPct val="100000"/>
              </a:lnSpc>
              <a:spcBef>
                <a:spcPts val="300"/>
              </a:spcBef>
              <a:buFont typeface="Arial"/>
              <a:buChar char="•"/>
            </a:pPr>
            <a:r>
              <a:rPr lang="it-IT" dirty="0">
                <a:cs typeface="Calibri"/>
              </a:rPr>
              <a:t>Uguaglianza di fronte alla legge: la legge non dovrebbe consentire nessun privilegio particolare a qualche cittadino e i funzionari del governo sono soggetti alla legge come qualsiasi cittadino.</a:t>
            </a:r>
            <a:endParaRPr lang="en-US" dirty="0">
              <a:cs typeface="Calibri"/>
            </a:endParaRPr>
          </a:p>
          <a:p>
            <a:pPr marL="342900" indent="-342900">
              <a:lnSpc>
                <a:spcPct val="100000"/>
              </a:lnSpc>
              <a:spcBef>
                <a:spcPts val="300"/>
              </a:spcBef>
              <a:buFont typeface="Arial"/>
              <a:buChar char="•"/>
            </a:pPr>
            <a:r>
              <a:rPr lang="it-IT" dirty="0">
                <a:cs typeface="Calibri"/>
              </a:rPr>
              <a:t>Libertà di religione: il governo non può sostenere né sopprimere alcuna religione.</a:t>
            </a:r>
            <a:endParaRPr lang="en-US" dirty="0">
              <a:cs typeface="Calibri"/>
            </a:endParaRPr>
          </a:p>
          <a:p>
            <a:pPr marL="342900" indent="-342900">
              <a:lnSpc>
                <a:spcPct val="100000"/>
              </a:lnSpc>
              <a:spcBef>
                <a:spcPts val="300"/>
              </a:spcBef>
              <a:buFont typeface="Arial"/>
              <a:buChar char="•"/>
            </a:pPr>
            <a:r>
              <a:rPr lang="it-IT" dirty="0">
                <a:cs typeface="Calibri"/>
              </a:rPr>
              <a:t>Libertà di parola: il governo non può limitare, attraverso la promulgazione di norme o con l'intervento diretto di propri funzionari, il diritto di parlare di un cittadino esercitato in modo non violento.</a:t>
            </a:r>
            <a:endParaRPr lang="en-US" dirty="0">
              <a:cs typeface="Calibri"/>
            </a:endParaRPr>
          </a:p>
          <a:p>
            <a:pPr marL="0" indent="0">
              <a:buNone/>
            </a:pPr>
            <a:endParaRPr lang="it-IT" dirty="0">
              <a:cs typeface="Calibri"/>
            </a:endParaRPr>
          </a:p>
        </p:txBody>
      </p:sp>
    </p:spTree>
    <p:extLst>
      <p:ext uri="{BB962C8B-B14F-4D97-AF65-F5344CB8AC3E}">
        <p14:creationId xmlns:p14="http://schemas.microsoft.com/office/powerpoint/2010/main" xmlns="" val="38106405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87CDF38C-B341-45E3-8941-D7C962ADE36E}"/>
              </a:ext>
            </a:extLst>
          </p:cNvPr>
          <p:cNvSpPr>
            <a:spLocks noGrp="1"/>
          </p:cNvSpPr>
          <p:nvPr>
            <p:ph type="title"/>
          </p:nvPr>
        </p:nvSpPr>
        <p:spPr/>
        <p:txBody>
          <a:bodyPr>
            <a:normAutofit/>
          </a:bodyPr>
          <a:lstStyle/>
          <a:p>
            <a:pPr algn="ctr"/>
            <a:r>
              <a:rPr lang="it-IT" sz="6000" b="1" dirty="0">
                <a:solidFill>
                  <a:srgbClr val="7030A0"/>
                </a:solidFill>
                <a:cs typeface="Calibri Light"/>
              </a:rPr>
              <a:t>Siti di informazione</a:t>
            </a:r>
          </a:p>
        </p:txBody>
      </p:sp>
      <p:sp>
        <p:nvSpPr>
          <p:cNvPr id="3" name="Segnaposto contenuto 2">
            <a:extLst>
              <a:ext uri="{FF2B5EF4-FFF2-40B4-BE49-F238E27FC236}">
                <a16:creationId xmlns:a16="http://schemas.microsoft.com/office/drawing/2014/main" xmlns="" id="{A142BE61-044C-4AB1-AC87-172664E7C648}"/>
              </a:ext>
            </a:extLst>
          </p:cNvPr>
          <p:cNvSpPr>
            <a:spLocks noGrp="1"/>
          </p:cNvSpPr>
          <p:nvPr>
            <p:ph idx="1"/>
          </p:nvPr>
        </p:nvSpPr>
        <p:spPr/>
        <p:txBody>
          <a:bodyPr vert="horz" lIns="91440" tIns="45720" rIns="91440" bIns="45720" rtlCol="0" anchor="t">
            <a:normAutofit/>
          </a:bodyPr>
          <a:lstStyle/>
          <a:p>
            <a:pPr marL="0" indent="0">
              <a:lnSpc>
                <a:spcPct val="100000"/>
              </a:lnSpc>
              <a:spcBef>
                <a:spcPts val="0"/>
              </a:spcBef>
              <a:buNone/>
            </a:pPr>
            <a:r>
              <a:rPr lang="it-IT" dirty="0">
                <a:cs typeface="Calibri"/>
                <a:hlinkClick r:id="rId2"/>
              </a:rPr>
              <a:t>https://www.cb01.zone/</a:t>
            </a:r>
            <a:endParaRPr lang="en-US">
              <a:cs typeface="Calibri"/>
            </a:endParaRPr>
          </a:p>
          <a:p>
            <a:pPr marL="0" indent="0">
              <a:lnSpc>
                <a:spcPct val="100000"/>
              </a:lnSpc>
              <a:spcBef>
                <a:spcPts val="600"/>
              </a:spcBef>
              <a:buNone/>
            </a:pPr>
            <a:r>
              <a:rPr lang="it-IT" dirty="0">
                <a:cs typeface="Calibri"/>
                <a:hlinkClick r:id="rId3"/>
              </a:rPr>
              <a:t>https://it.wikipedia.org/</a:t>
            </a:r>
            <a:endParaRPr lang="it-IT"/>
          </a:p>
        </p:txBody>
      </p:sp>
    </p:spTree>
    <p:extLst>
      <p:ext uri="{BB962C8B-B14F-4D97-AF65-F5344CB8AC3E}">
        <p14:creationId xmlns:p14="http://schemas.microsoft.com/office/powerpoint/2010/main" xmlns="" val="4260989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5F4175C7-F613-45A3-AAFB-6E5D1E14AE63}"/>
              </a:ext>
            </a:extLst>
          </p:cNvPr>
          <p:cNvSpPr>
            <a:spLocks noGrp="1"/>
          </p:cNvSpPr>
          <p:nvPr>
            <p:ph idx="1"/>
          </p:nvPr>
        </p:nvSpPr>
        <p:spPr>
          <a:xfrm>
            <a:off x="924464" y="1164267"/>
            <a:ext cx="10515600" cy="4351338"/>
          </a:xfrm>
        </p:spPr>
        <p:txBody>
          <a:bodyPr vert="horz" lIns="91440" tIns="45720" rIns="91440" bIns="45720" rtlCol="0" anchor="t">
            <a:normAutofit/>
          </a:bodyPr>
          <a:lstStyle/>
          <a:p>
            <a:pPr algn="ctr">
              <a:buNone/>
            </a:pPr>
            <a:endParaRPr lang="it-IT" sz="6000" b="1" dirty="0">
              <a:cs typeface="Calibri"/>
            </a:endParaRPr>
          </a:p>
          <a:p>
            <a:pPr algn="ctr">
              <a:buNone/>
            </a:pPr>
            <a:r>
              <a:rPr lang="it-IT" sz="6000" b="1" dirty="0">
                <a:solidFill>
                  <a:srgbClr val="00B050"/>
                </a:solidFill>
                <a:cs typeface="Calibri"/>
              </a:rPr>
              <a:t>IL MATRIMONIO NEL MEDIOEVO </a:t>
            </a:r>
            <a:endParaRPr lang="it-IT" sz="6000" dirty="0">
              <a:solidFill>
                <a:srgbClr val="00B050"/>
              </a:solidFill>
              <a:cs typeface="Calibri"/>
            </a:endParaRPr>
          </a:p>
          <a:p>
            <a:pPr marL="0" indent="0">
              <a:buNone/>
            </a:pPr>
            <a:endParaRPr lang="it-IT" sz="6000" dirty="0">
              <a:solidFill>
                <a:srgbClr val="00B050"/>
              </a:solidFill>
              <a:cs typeface="Calibri"/>
            </a:endParaRPr>
          </a:p>
        </p:txBody>
      </p:sp>
    </p:spTree>
    <p:extLst>
      <p:ext uri="{BB962C8B-B14F-4D97-AF65-F5344CB8AC3E}">
        <p14:creationId xmlns:p14="http://schemas.microsoft.com/office/powerpoint/2010/main" xmlns="" val="2343120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06415" y="676665"/>
            <a:ext cx="10739886" cy="5766278"/>
          </a:xfrm>
        </p:spPr>
        <p:txBody>
          <a:bodyPr vert="horz" lIns="91440" tIns="45720" rIns="91440" bIns="45720" rtlCol="0" anchor="b">
            <a:noAutofit/>
          </a:bodyPr>
          <a:lstStyle/>
          <a:p>
            <a:r>
              <a:rPr lang="it-IT" sz="4400" b="1" dirty="0">
                <a:solidFill>
                  <a:srgbClr val="00B050"/>
                </a:solidFill>
                <a:cs typeface="Calibri Light"/>
              </a:rPr>
              <a:t>Il Medioevo</a:t>
            </a:r>
            <a:br>
              <a:rPr lang="it-IT" sz="4400" b="1" dirty="0">
                <a:solidFill>
                  <a:srgbClr val="00B050"/>
                </a:solidFill>
                <a:cs typeface="Calibri Light"/>
              </a:rPr>
            </a:br>
            <a:endParaRPr lang="de-DE" sz="3200">
              <a:cs typeface="Calibri Light"/>
            </a:endParaRPr>
          </a:p>
          <a:p>
            <a:r>
              <a:rPr lang="it-IT" sz="2400" dirty="0">
                <a:cs typeface="Calibri Light"/>
              </a:rPr>
              <a:t>Il </a:t>
            </a:r>
            <a:r>
              <a:rPr lang="it-IT" sz="2400" b="1" dirty="0">
                <a:cs typeface="Calibri Light"/>
              </a:rPr>
              <a:t>Medioevo</a:t>
            </a:r>
            <a:r>
              <a:rPr lang="it-IT" sz="2400" dirty="0">
                <a:cs typeface="Calibri Light"/>
              </a:rPr>
              <a:t> è una delle quattro </a:t>
            </a:r>
            <a:r>
              <a:rPr lang="it-IT" sz="2400" b="1" dirty="0">
                <a:cs typeface="Calibri Light"/>
              </a:rPr>
              <a:t>grandi età</a:t>
            </a:r>
            <a:r>
              <a:rPr lang="it-IT" sz="2400" dirty="0">
                <a:cs typeface="Calibri Light"/>
              </a:rPr>
              <a:t> storiche in cui viene tradizionalmente suddivisa la storia dell'Europa nella storiografia moderna. Comprende il periodo dal</a:t>
            </a:r>
            <a:r>
              <a:rPr lang="it-IT" sz="2400" b="1" dirty="0">
                <a:cs typeface="Calibri Light"/>
              </a:rPr>
              <a:t> V </a:t>
            </a:r>
            <a:r>
              <a:rPr lang="it-IT" sz="2400" dirty="0">
                <a:cs typeface="Calibri Light"/>
              </a:rPr>
              <a:t>secolo al </a:t>
            </a:r>
            <a:r>
              <a:rPr lang="it-IT" sz="2400" b="1" dirty="0">
                <a:cs typeface="Calibri Light"/>
              </a:rPr>
              <a:t>XV </a:t>
            </a:r>
            <a:r>
              <a:rPr lang="it-IT" sz="2400" dirty="0">
                <a:cs typeface="Calibri Light"/>
              </a:rPr>
              <a:t>secolo. </a:t>
            </a:r>
            <a:endParaRPr lang="de-DE" sz="2400" dirty="0">
              <a:cs typeface="Calibri Light"/>
            </a:endParaRPr>
          </a:p>
          <a:p>
            <a:r>
              <a:rPr lang="it-IT" sz="2400" dirty="0">
                <a:cs typeface="Calibri Light"/>
              </a:rPr>
              <a:t>Una suddivisione comunemente utilizzata del Medioevo è tra:</a:t>
            </a:r>
            <a:endParaRPr lang="de-DE" sz="2400" dirty="0">
              <a:cs typeface="Calibri Light"/>
            </a:endParaRPr>
          </a:p>
          <a:p>
            <a:r>
              <a:rPr lang="it-IT" sz="2400" dirty="0">
                <a:cs typeface="Calibri Light"/>
              </a:rPr>
              <a:t>"</a:t>
            </a:r>
            <a:r>
              <a:rPr lang="it-IT" sz="2400" b="1" dirty="0">
                <a:cs typeface="Calibri Light"/>
              </a:rPr>
              <a:t>Alto Medioevo</a:t>
            </a:r>
            <a:r>
              <a:rPr lang="it-IT" sz="2400" dirty="0">
                <a:cs typeface="Calibri Light"/>
              </a:rPr>
              <a:t>" (detto anche, impropriamente, "secoli bui"), che va dal V al X secolo ed è caratterizzato da condizioni economiche disagiate e da continue invasioni da parte di Slavi, Arabi, Normanni e Magiari;</a:t>
            </a:r>
            <a:endParaRPr lang="de-DE" sz="2400" dirty="0">
              <a:cs typeface="Calibri Light"/>
            </a:endParaRPr>
          </a:p>
          <a:p>
            <a:r>
              <a:rPr lang="it-IT" sz="2400" dirty="0">
                <a:cs typeface="Calibri Light"/>
              </a:rPr>
              <a:t>"</a:t>
            </a:r>
            <a:r>
              <a:rPr lang="it-IT" sz="2400" b="1" dirty="0">
                <a:cs typeface="Calibri Light"/>
              </a:rPr>
              <a:t>Basso Medioevo</a:t>
            </a:r>
            <a:r>
              <a:rPr lang="it-IT" sz="2400" dirty="0">
                <a:cs typeface="Calibri Light"/>
              </a:rPr>
              <a:t>" o "tardo Medioevo", un periodo intermedio, che vede lo sviluppo di forme di governo basate su signorie e vassallaggio, con la costruzione di castelli e la rinascita della vita nelle città; poi un crescente potere reale e la rinascita di interessi commerciali, specie dopo la peste del XIV secolo.</a:t>
            </a:r>
            <a:endParaRPr lang="de-DE" sz="2400" dirty="0">
              <a:cs typeface="Calibri Light"/>
            </a:endParaRPr>
          </a:p>
          <a:p>
            <a:endParaRPr lang="de-DE" sz="2400" dirty="0">
              <a:cs typeface="Calibri Light"/>
            </a:endParaRPr>
          </a:p>
        </p:txBody>
      </p:sp>
    </p:spTree>
    <p:extLst>
      <p:ext uri="{BB962C8B-B14F-4D97-AF65-F5344CB8AC3E}">
        <p14:creationId xmlns:p14="http://schemas.microsoft.com/office/powerpoint/2010/main" xmlns="" val="3962583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B5574144-D2F5-4531-BC7B-3E4EC74864B3}"/>
              </a:ext>
            </a:extLst>
          </p:cNvPr>
          <p:cNvSpPr>
            <a:spLocks noGrp="1"/>
          </p:cNvSpPr>
          <p:nvPr>
            <p:ph idx="1"/>
          </p:nvPr>
        </p:nvSpPr>
        <p:spPr>
          <a:xfrm>
            <a:off x="636917" y="373512"/>
            <a:ext cx="10515600" cy="5472771"/>
          </a:xfrm>
        </p:spPr>
        <p:txBody>
          <a:bodyPr vert="horz" lIns="91440" tIns="45720" rIns="91440" bIns="45720" rtlCol="0" anchor="t">
            <a:normAutofit lnSpcReduction="10000"/>
          </a:bodyPr>
          <a:lstStyle/>
          <a:p>
            <a:pPr marL="0" indent="0" algn="ctr">
              <a:buNone/>
            </a:pPr>
            <a:r>
              <a:rPr lang="it-IT" sz="4000" b="1" dirty="0">
                <a:solidFill>
                  <a:srgbClr val="00B050"/>
                </a:solidFill>
                <a:cs typeface="Calibri"/>
              </a:rPr>
              <a:t>Il Matrimonio</a:t>
            </a:r>
            <a:endParaRPr lang="it-IT" sz="4000" dirty="0">
              <a:solidFill>
                <a:srgbClr val="00B050"/>
              </a:solidFill>
              <a:cs typeface="Calibri"/>
            </a:endParaRPr>
          </a:p>
          <a:p>
            <a:r>
              <a:rPr lang="it-IT" dirty="0">
                <a:cs typeface="Calibri"/>
              </a:rPr>
              <a:t>Il </a:t>
            </a:r>
            <a:r>
              <a:rPr lang="it-IT" b="1" dirty="0">
                <a:cs typeface="Calibri"/>
              </a:rPr>
              <a:t>matrimonio</a:t>
            </a:r>
            <a:r>
              <a:rPr lang="it-IT" dirty="0">
                <a:cs typeface="Calibri"/>
              </a:rPr>
              <a:t> è un negozio giuridico che indica </a:t>
            </a:r>
            <a:r>
              <a:rPr lang="it-IT" b="1" dirty="0">
                <a:cs typeface="Calibri"/>
              </a:rPr>
              <a:t>l'unione fra </a:t>
            </a:r>
            <a:r>
              <a:rPr lang="it-IT" dirty="0">
                <a:cs typeface="Calibri"/>
              </a:rPr>
              <a:t>due o più </a:t>
            </a:r>
            <a:r>
              <a:rPr lang="it-IT" b="1" dirty="0" smtClean="0">
                <a:cs typeface="Calibri"/>
              </a:rPr>
              <a:t>persone (in Italia esiste la monogamia) </a:t>
            </a:r>
            <a:r>
              <a:rPr lang="it-IT" dirty="0" smtClean="0">
                <a:cs typeface="Calibri"/>
              </a:rPr>
              <a:t>, </a:t>
            </a:r>
            <a:r>
              <a:rPr lang="it-IT" dirty="0">
                <a:cs typeface="Calibri"/>
              </a:rPr>
              <a:t>a fini civili, religiosi o ad entrambi i fini e che di norma viene celebrato attraverso una cerimonia pubblica detta nozze.</a:t>
            </a:r>
          </a:p>
          <a:p>
            <a:r>
              <a:rPr lang="it-IT" dirty="0">
                <a:cs typeface="Calibri"/>
              </a:rPr>
              <a:t>La definizione del </a:t>
            </a:r>
            <a:r>
              <a:rPr lang="it-IT" b="1" dirty="0">
                <a:cs typeface="Calibri"/>
              </a:rPr>
              <a:t>matrimonio </a:t>
            </a:r>
            <a:r>
              <a:rPr lang="it-IT" dirty="0">
                <a:cs typeface="Calibri"/>
              </a:rPr>
              <a:t>è strettamente </a:t>
            </a:r>
            <a:r>
              <a:rPr lang="it-IT" b="1" dirty="0">
                <a:cs typeface="Calibri"/>
              </a:rPr>
              <a:t>connessa alla cultura</a:t>
            </a:r>
            <a:r>
              <a:rPr lang="it-IT" dirty="0">
                <a:cs typeface="Calibri"/>
              </a:rPr>
              <a:t> cui si riferisce, varia in base al periodo storico e delle località. Le motivazioni personali che possono portare alla scelta dell'ufficializzazione formale di una relazione sono di vario genere: motivazioni sentimentali o sessuali che necessitano di un'</a:t>
            </a:r>
            <a:r>
              <a:rPr lang="it-IT" b="1" dirty="0">
                <a:cs typeface="Calibri"/>
              </a:rPr>
              <a:t>approvazione sociale o religiosa</a:t>
            </a:r>
            <a:r>
              <a:rPr lang="it-IT" dirty="0">
                <a:cs typeface="Calibri"/>
              </a:rPr>
              <a:t>, motivazioni economiche, patrimoniali o politiche che invece richiedono una</a:t>
            </a:r>
            <a:r>
              <a:rPr lang="it-IT" b="1" dirty="0">
                <a:cs typeface="Calibri"/>
              </a:rPr>
              <a:t> legittimazione giuridica</a:t>
            </a:r>
            <a:r>
              <a:rPr lang="it-IT" dirty="0">
                <a:cs typeface="Calibri"/>
              </a:rPr>
              <a:t>.</a:t>
            </a:r>
          </a:p>
          <a:p>
            <a:endParaRPr lang="it-IT" dirty="0">
              <a:cs typeface="Calibri"/>
            </a:endParaRPr>
          </a:p>
        </p:txBody>
      </p:sp>
    </p:spTree>
    <p:extLst>
      <p:ext uri="{BB962C8B-B14F-4D97-AF65-F5344CB8AC3E}">
        <p14:creationId xmlns:p14="http://schemas.microsoft.com/office/powerpoint/2010/main" xmlns="" val="1522591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6D8A2846-9084-4436-9AF0-0A637E595017}"/>
              </a:ext>
            </a:extLst>
          </p:cNvPr>
          <p:cNvSpPr>
            <a:spLocks noGrp="1"/>
          </p:cNvSpPr>
          <p:nvPr>
            <p:ph idx="1"/>
          </p:nvPr>
        </p:nvSpPr>
        <p:spPr>
          <a:xfrm>
            <a:off x="4314" y="-299"/>
            <a:ext cx="12183372" cy="6852997"/>
          </a:xfrm>
        </p:spPr>
        <p:txBody>
          <a:bodyPr vert="horz" lIns="91440" tIns="45720" rIns="91440" bIns="45720" rtlCol="0" anchor="t">
            <a:noAutofit/>
          </a:bodyPr>
          <a:lstStyle/>
          <a:p>
            <a:pPr marL="0" indent="0" algn="ctr">
              <a:buNone/>
            </a:pPr>
            <a:r>
              <a:rPr lang="it-IT" sz="2400" b="1" dirty="0">
                <a:solidFill>
                  <a:srgbClr val="00B050"/>
                </a:solidFill>
                <a:cs typeface="Calibri"/>
              </a:rPr>
              <a:t>Il Matrimonio nell'alto medioevo</a:t>
            </a:r>
            <a:endParaRPr lang="it-IT" sz="2400" dirty="0">
              <a:solidFill>
                <a:srgbClr val="00B050"/>
              </a:solidFill>
              <a:cs typeface="Calibri"/>
            </a:endParaRPr>
          </a:p>
          <a:p>
            <a:pPr marL="0" indent="0">
              <a:buNone/>
            </a:pPr>
            <a:r>
              <a:rPr lang="it-IT" sz="1900" dirty="0">
                <a:cs typeface="Calibri"/>
              </a:rPr>
              <a:t>Secondo varie fonti, alcuni dei </a:t>
            </a:r>
            <a:r>
              <a:rPr lang="it-IT" sz="1900" b="1" dirty="0">
                <a:cs typeface="Calibri"/>
              </a:rPr>
              <a:t>primi matrimoni</a:t>
            </a:r>
            <a:r>
              <a:rPr lang="it-IT" sz="1900" dirty="0">
                <a:cs typeface="Calibri"/>
              </a:rPr>
              <a:t> sono stati letteralmente effettuati </a:t>
            </a:r>
            <a:r>
              <a:rPr lang="it-IT" sz="1900" b="1" dirty="0">
                <a:cs typeface="Calibri"/>
              </a:rPr>
              <a:t>dallo sposo </a:t>
            </a:r>
            <a:r>
              <a:rPr lang="it-IT" sz="1900" dirty="0">
                <a:cs typeface="Calibri"/>
              </a:rPr>
              <a:t>e dai </a:t>
            </a:r>
            <a:r>
              <a:rPr lang="it-IT" sz="1900" b="1" dirty="0">
                <a:cs typeface="Calibri"/>
              </a:rPr>
              <a:t>suoi testimoni </a:t>
            </a:r>
            <a:r>
              <a:rPr lang="it-IT" sz="1900" dirty="0">
                <a:cs typeface="Calibri"/>
              </a:rPr>
              <a:t>che avrebbero dovuto </a:t>
            </a:r>
            <a:r>
              <a:rPr lang="it-IT" sz="1900" b="1" dirty="0">
                <a:cs typeface="Calibri"/>
              </a:rPr>
              <a:t>rapire una donna</a:t>
            </a:r>
            <a:r>
              <a:rPr lang="it-IT" sz="1900" dirty="0">
                <a:cs typeface="Calibri"/>
              </a:rPr>
              <a:t> da un'</a:t>
            </a:r>
            <a:r>
              <a:rPr lang="it-IT" sz="1900" b="1" dirty="0">
                <a:cs typeface="Calibri"/>
              </a:rPr>
              <a:t>altra tribù</a:t>
            </a:r>
            <a:r>
              <a:rPr lang="it-IT" sz="1900" dirty="0">
                <a:cs typeface="Calibri"/>
              </a:rPr>
              <a:t>. Lo sposo e gli altri cospiratori avrebbero dovuto combattere la famiglia della femmina tenendo le spade nella mano destra, mentre lo sposo avrebbe retto la sposa nella mano sinistra, che è l'origine del motivo per cui una sposa si trova sul lato sinistro della navata durante la cerimonia nuziale. Dopo la cattura lo sposo avrebbe dovuto nascondere la sua nuova sposa per un mese allo scopo di accoppiarsi.</a:t>
            </a:r>
          </a:p>
          <a:p>
            <a:pPr marL="0" indent="0">
              <a:buNone/>
            </a:pPr>
            <a:r>
              <a:rPr lang="it-IT" sz="1900" dirty="0">
                <a:cs typeface="Calibri"/>
              </a:rPr>
              <a:t>Queste usanze cambiarono con la</a:t>
            </a:r>
            <a:r>
              <a:rPr lang="it-IT" sz="1900" b="1" dirty="0">
                <a:cs typeface="Calibri"/>
              </a:rPr>
              <a:t> cristianizzazione dell'impero romano</a:t>
            </a:r>
            <a:r>
              <a:rPr lang="it-IT" sz="1900" dirty="0">
                <a:cs typeface="Calibri"/>
              </a:rPr>
              <a:t> e con le </a:t>
            </a:r>
            <a:r>
              <a:rPr lang="it-IT" sz="1900" b="1" dirty="0">
                <a:cs typeface="Calibri"/>
              </a:rPr>
              <a:t>invasioni barbariche</a:t>
            </a:r>
            <a:r>
              <a:rPr lang="it-IT" sz="1900" dirty="0">
                <a:cs typeface="Calibri"/>
              </a:rPr>
              <a:t>.</a:t>
            </a:r>
          </a:p>
          <a:p>
            <a:pPr marL="0" indent="0">
              <a:buNone/>
            </a:pPr>
            <a:r>
              <a:rPr lang="it-IT" sz="1900" dirty="0">
                <a:cs typeface="Calibri"/>
              </a:rPr>
              <a:t>Il modello "un uomo-una donna" per il matrimonio cristiano fu difeso da Sant'Agostino.  Per scoraggiare la </a:t>
            </a:r>
            <a:r>
              <a:rPr lang="it-IT" sz="1900" b="1" dirty="0">
                <a:cs typeface="Calibri"/>
              </a:rPr>
              <a:t>poligamia</a:t>
            </a:r>
            <a:r>
              <a:rPr lang="it-IT" sz="1900" dirty="0">
                <a:cs typeface="Calibri"/>
              </a:rPr>
              <a:t>, egli scrisse "era permesso tra padri antichi: se è permesso anche ora, io non vorrei pronunciarmi frettolosamente. Perché non c'è ora necessità di generare figli, come c'era allora, quando, anche se le mogli portavano figli, era permesso, al fine di avere una posterità più numerosa, sposare altre mogli, cose che ora certamente non è legale".  Nel</a:t>
            </a:r>
            <a:r>
              <a:rPr lang="it-IT" sz="1900" b="1" dirty="0">
                <a:cs typeface="Calibri"/>
              </a:rPr>
              <a:t> 534</a:t>
            </a:r>
            <a:r>
              <a:rPr lang="it-IT" sz="1900" dirty="0">
                <a:cs typeface="Calibri"/>
              </a:rPr>
              <a:t> l'imperatore romano </a:t>
            </a:r>
            <a:r>
              <a:rPr lang="it-IT" sz="1900" b="1" dirty="0">
                <a:cs typeface="Calibri"/>
              </a:rPr>
              <a:t>Giustiniano condannò </a:t>
            </a:r>
            <a:r>
              <a:rPr lang="it-IT" sz="1900" dirty="0">
                <a:cs typeface="Calibri"/>
              </a:rPr>
              <a:t>il </a:t>
            </a:r>
            <a:r>
              <a:rPr lang="it-IT" sz="1900" b="1" dirty="0">
                <a:cs typeface="Calibri"/>
              </a:rPr>
              <a:t>sesso </a:t>
            </a:r>
            <a:r>
              <a:rPr lang="it-IT" sz="1900" dirty="0">
                <a:cs typeface="Calibri"/>
              </a:rPr>
              <a:t>al di </a:t>
            </a:r>
            <a:r>
              <a:rPr lang="it-IT" sz="1900" b="1" dirty="0">
                <a:cs typeface="Calibri"/>
              </a:rPr>
              <a:t>fuori </a:t>
            </a:r>
            <a:r>
              <a:rPr lang="it-IT" sz="1900" dirty="0">
                <a:cs typeface="Calibri"/>
              </a:rPr>
              <a:t>di quello dei </a:t>
            </a:r>
            <a:r>
              <a:rPr lang="it-IT" sz="1900" b="1" dirty="0">
                <a:cs typeface="Calibri"/>
              </a:rPr>
              <a:t>confini matrimoniali</a:t>
            </a:r>
            <a:r>
              <a:rPr lang="it-IT" sz="1900" dirty="0">
                <a:cs typeface="Calibri"/>
              </a:rPr>
              <a:t> tra uomo e donna. Il Codice Giustiniano fu la base della giurisprudenza europea per un millennio.</a:t>
            </a:r>
          </a:p>
          <a:p>
            <a:pPr marL="0" indent="0">
              <a:buNone/>
            </a:pPr>
            <a:r>
              <a:rPr lang="it-IT" sz="1900" dirty="0">
                <a:cs typeface="Calibri"/>
              </a:rPr>
              <a:t>Il </a:t>
            </a:r>
            <a:r>
              <a:rPr lang="it-IT" sz="1900" b="1" dirty="0">
                <a:cs typeface="Calibri"/>
              </a:rPr>
              <a:t>matrimonio </a:t>
            </a:r>
            <a:r>
              <a:rPr lang="it-IT" sz="1900" dirty="0">
                <a:cs typeface="Calibri"/>
              </a:rPr>
              <a:t>divenne una </a:t>
            </a:r>
            <a:r>
              <a:rPr lang="it-IT" sz="1900" b="1" dirty="0">
                <a:cs typeface="Calibri"/>
              </a:rPr>
              <a:t>cerimonia privata</a:t>
            </a:r>
            <a:r>
              <a:rPr lang="it-IT" sz="1900" dirty="0">
                <a:cs typeface="Calibri"/>
              </a:rPr>
              <a:t>, che si svolgeva </a:t>
            </a:r>
            <a:r>
              <a:rPr lang="it-IT" sz="1900" dirty="0" smtClean="0">
                <a:cs typeface="Calibri"/>
              </a:rPr>
              <a:t>all'abitazione</a:t>
            </a:r>
            <a:r>
              <a:rPr lang="it-IT" sz="1900" b="1" dirty="0">
                <a:cs typeface="Calibri"/>
              </a:rPr>
              <a:t> </a:t>
            </a:r>
            <a:r>
              <a:rPr lang="it-IT" sz="1900" dirty="0">
                <a:cs typeface="Calibri"/>
              </a:rPr>
              <a:t>della</a:t>
            </a:r>
            <a:r>
              <a:rPr lang="it-IT" sz="1900" b="1" dirty="0">
                <a:cs typeface="Calibri"/>
              </a:rPr>
              <a:t> sposa</a:t>
            </a:r>
            <a:r>
              <a:rPr lang="it-IT" sz="1900" dirty="0">
                <a:cs typeface="Calibri"/>
              </a:rPr>
              <a:t>. Era anche impartita una </a:t>
            </a:r>
            <a:r>
              <a:rPr lang="it-IT" sz="1900" b="1" dirty="0">
                <a:cs typeface="Calibri"/>
              </a:rPr>
              <a:t>benedizione</a:t>
            </a:r>
            <a:r>
              <a:rPr lang="it-IT" sz="1900" dirty="0">
                <a:cs typeface="Calibri"/>
              </a:rPr>
              <a:t>, ma senza che essa avesse valore ufficiale. Il </a:t>
            </a:r>
            <a:r>
              <a:rPr lang="it-IT" sz="1900" b="1" dirty="0">
                <a:cs typeface="Calibri"/>
              </a:rPr>
              <a:t>matrimonio </a:t>
            </a:r>
            <a:r>
              <a:rPr lang="it-IT" sz="1900" dirty="0">
                <a:cs typeface="Calibri"/>
              </a:rPr>
              <a:t>era un mutuo </a:t>
            </a:r>
            <a:r>
              <a:rPr lang="it-IT" sz="1900" b="1" dirty="0">
                <a:cs typeface="Calibri"/>
              </a:rPr>
              <a:t>contratto</a:t>
            </a:r>
            <a:r>
              <a:rPr lang="it-IT" sz="1900" dirty="0">
                <a:cs typeface="Calibri"/>
              </a:rPr>
              <a:t>, scritto e firmato. Veniva </a:t>
            </a:r>
            <a:r>
              <a:rPr lang="it-IT" sz="1900" b="1" dirty="0">
                <a:cs typeface="Calibri"/>
              </a:rPr>
              <a:t>sancito dalla</a:t>
            </a:r>
            <a:r>
              <a:rPr lang="it-IT" sz="1900" dirty="0">
                <a:cs typeface="Calibri"/>
              </a:rPr>
              <a:t> reciproca </a:t>
            </a:r>
            <a:r>
              <a:rPr lang="it-IT" sz="1900" b="1" dirty="0">
                <a:cs typeface="Calibri"/>
              </a:rPr>
              <a:t>promessa verbale</a:t>
            </a:r>
            <a:r>
              <a:rPr lang="it-IT" sz="1900" dirty="0">
                <a:cs typeface="Calibri"/>
              </a:rPr>
              <a:t> della coppia che sarebbero stati sposati l'un l'altra; la </a:t>
            </a:r>
            <a:r>
              <a:rPr lang="it-IT" sz="1900" b="1" dirty="0">
                <a:cs typeface="Calibri"/>
              </a:rPr>
              <a:t>presenza </a:t>
            </a:r>
            <a:r>
              <a:rPr lang="it-IT" sz="1900" dirty="0">
                <a:cs typeface="Calibri"/>
              </a:rPr>
              <a:t>di un </a:t>
            </a:r>
            <a:r>
              <a:rPr lang="it-IT" sz="1900" b="1" dirty="0">
                <a:cs typeface="Calibri"/>
              </a:rPr>
              <a:t>sacerdote </a:t>
            </a:r>
            <a:r>
              <a:rPr lang="it-IT" sz="1900" dirty="0">
                <a:cs typeface="Calibri"/>
              </a:rPr>
              <a:t>o di altri </a:t>
            </a:r>
            <a:r>
              <a:rPr lang="it-IT" sz="1900" b="1" dirty="0">
                <a:cs typeface="Calibri"/>
              </a:rPr>
              <a:t>testimoni non </a:t>
            </a:r>
            <a:r>
              <a:rPr lang="it-IT" sz="1900" dirty="0">
                <a:cs typeface="Calibri"/>
              </a:rPr>
              <a:t>era </a:t>
            </a:r>
            <a:r>
              <a:rPr lang="it-IT" sz="1900" b="1" dirty="0">
                <a:cs typeface="Calibri"/>
              </a:rPr>
              <a:t>richiesta </a:t>
            </a:r>
            <a:r>
              <a:rPr lang="it-IT" sz="1900" dirty="0">
                <a:cs typeface="Calibri"/>
              </a:rPr>
              <a:t>se le circostanze la impedivano. Questa </a:t>
            </a:r>
            <a:r>
              <a:rPr lang="it-IT" sz="1900" b="1" dirty="0">
                <a:cs typeface="Calibri"/>
              </a:rPr>
              <a:t>promessa </a:t>
            </a:r>
            <a:r>
              <a:rPr lang="it-IT" sz="1900" dirty="0">
                <a:cs typeface="Calibri"/>
              </a:rPr>
              <a:t>era </a:t>
            </a:r>
            <a:r>
              <a:rPr lang="it-IT" sz="1900" b="1" dirty="0">
                <a:cs typeface="Calibri"/>
              </a:rPr>
              <a:t>conosciuta come il "verbum"</a:t>
            </a:r>
            <a:r>
              <a:rPr lang="it-IT" sz="1900" dirty="0">
                <a:cs typeface="Calibri"/>
              </a:rPr>
              <a:t>.</a:t>
            </a:r>
          </a:p>
          <a:p>
            <a:pPr marL="0" indent="0">
              <a:buNone/>
            </a:pPr>
            <a:r>
              <a:rPr lang="it-IT" sz="1900" dirty="0">
                <a:cs typeface="Calibri"/>
              </a:rPr>
              <a:t>In seguito, con il </a:t>
            </a:r>
            <a:r>
              <a:rPr lang="it-IT" sz="1900" b="1" dirty="0">
                <a:cs typeface="Calibri"/>
              </a:rPr>
              <a:t>declino dell'impero romano</a:t>
            </a:r>
            <a:r>
              <a:rPr lang="it-IT" sz="1900" dirty="0">
                <a:cs typeface="Calibri"/>
              </a:rPr>
              <a:t>, </a:t>
            </a:r>
            <a:r>
              <a:rPr lang="it-IT" sz="1900" b="1" dirty="0">
                <a:cs typeface="Calibri"/>
              </a:rPr>
              <a:t>l'abitudine </a:t>
            </a:r>
            <a:r>
              <a:rPr lang="it-IT" sz="1900" dirty="0">
                <a:cs typeface="Calibri"/>
              </a:rPr>
              <a:t>di </a:t>
            </a:r>
            <a:r>
              <a:rPr lang="it-IT" sz="1900" b="1" dirty="0">
                <a:cs typeface="Calibri"/>
              </a:rPr>
              <a:t>firmare </a:t>
            </a:r>
            <a:r>
              <a:rPr lang="it-IT" sz="1900" dirty="0">
                <a:cs typeface="Calibri"/>
              </a:rPr>
              <a:t>uno scritto </a:t>
            </a:r>
            <a:r>
              <a:rPr lang="it-IT" sz="1900" b="1" dirty="0">
                <a:cs typeface="Calibri"/>
              </a:rPr>
              <a:t>scomparve </a:t>
            </a:r>
            <a:r>
              <a:rPr lang="it-IT" sz="1900" dirty="0">
                <a:cs typeface="Calibri"/>
              </a:rPr>
              <a:t>progressivamente, lasciando il posto a </a:t>
            </a:r>
            <a:r>
              <a:rPr lang="it-IT" sz="1900" b="1" dirty="0">
                <a:cs typeface="Calibri"/>
              </a:rPr>
              <a:t>numerosi abusi</a:t>
            </a:r>
            <a:r>
              <a:rPr lang="it-IT" sz="1900" dirty="0">
                <a:cs typeface="Calibri"/>
              </a:rPr>
              <a:t>: solo dei </a:t>
            </a:r>
            <a:r>
              <a:rPr lang="it-IT" sz="1900" b="1" dirty="0">
                <a:cs typeface="Calibri"/>
              </a:rPr>
              <a:t>testimoni potevano giustificare l'esistenza dell'unione.</a:t>
            </a:r>
            <a:endParaRPr lang="it-IT" sz="1900" dirty="0">
              <a:cs typeface="Calibri"/>
            </a:endParaRPr>
          </a:p>
          <a:p>
            <a:pPr marL="0" indent="0">
              <a:buNone/>
            </a:pPr>
            <a:r>
              <a:rPr lang="it-IT" sz="1900" dirty="0">
                <a:cs typeface="Calibri"/>
              </a:rPr>
              <a:t>Allo stesso modo, i matrimoni «segreti», i «ratti» (senza il consenso dei genitori della ragazza) e i divorzi divennero frequenti. </a:t>
            </a:r>
          </a:p>
          <a:p>
            <a:endParaRPr lang="it-IT" sz="1900" dirty="0">
              <a:cs typeface="Calibri"/>
            </a:endParaRPr>
          </a:p>
        </p:txBody>
      </p:sp>
    </p:spTree>
    <p:extLst>
      <p:ext uri="{BB962C8B-B14F-4D97-AF65-F5344CB8AC3E}">
        <p14:creationId xmlns:p14="http://schemas.microsoft.com/office/powerpoint/2010/main" xmlns="" val="3830708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04D61674-845F-4201-9F51-DF2594137814}"/>
              </a:ext>
            </a:extLst>
          </p:cNvPr>
          <p:cNvSpPr>
            <a:spLocks noGrp="1"/>
          </p:cNvSpPr>
          <p:nvPr>
            <p:ph idx="1"/>
          </p:nvPr>
        </p:nvSpPr>
        <p:spPr>
          <a:xfrm>
            <a:off x="4314" y="-298"/>
            <a:ext cx="12183372" cy="6852996"/>
          </a:xfrm>
        </p:spPr>
        <p:txBody>
          <a:bodyPr vert="horz" lIns="91440" tIns="45720" rIns="91440" bIns="45720" rtlCol="0" anchor="t">
            <a:normAutofit/>
          </a:bodyPr>
          <a:lstStyle/>
          <a:p>
            <a:pPr marL="0" indent="0" algn="ctr">
              <a:buNone/>
            </a:pPr>
            <a:r>
              <a:rPr lang="it-IT" b="1" dirty="0">
                <a:solidFill>
                  <a:srgbClr val="00B050"/>
                </a:solidFill>
                <a:cs typeface="Calibri"/>
              </a:rPr>
              <a:t>Il matrimonio nel basso medioevo</a:t>
            </a:r>
            <a:endParaRPr lang="it-IT">
              <a:solidFill>
                <a:srgbClr val="00B050"/>
              </a:solidFill>
              <a:cs typeface="Calibri"/>
            </a:endParaRPr>
          </a:p>
          <a:p>
            <a:pPr indent="0">
              <a:buNone/>
            </a:pPr>
            <a:r>
              <a:rPr lang="it-IT" sz="2400" dirty="0">
                <a:cs typeface="Calibri"/>
              </a:rPr>
              <a:t>Con il </a:t>
            </a:r>
            <a:r>
              <a:rPr lang="it-IT" sz="2400" b="1" dirty="0">
                <a:cs typeface="Calibri"/>
              </a:rPr>
              <a:t>concilio Lateranense IV</a:t>
            </a:r>
            <a:r>
              <a:rPr lang="it-IT" sz="2400" dirty="0">
                <a:cs typeface="Calibri"/>
              </a:rPr>
              <a:t> nel 1215, la </a:t>
            </a:r>
            <a:r>
              <a:rPr lang="it-IT" sz="2400" b="1" dirty="0">
                <a:cs typeface="Calibri"/>
              </a:rPr>
              <a:t>Chiesa </a:t>
            </a:r>
            <a:r>
              <a:rPr lang="it-IT" sz="2400" dirty="0">
                <a:cs typeface="Calibri"/>
              </a:rPr>
              <a:t>cattolica </a:t>
            </a:r>
            <a:r>
              <a:rPr lang="it-IT" sz="2400" b="1" dirty="0">
                <a:cs typeface="Calibri"/>
              </a:rPr>
              <a:t>regolamentò </a:t>
            </a:r>
            <a:r>
              <a:rPr lang="it-IT" sz="2400" dirty="0">
                <a:cs typeface="Calibri"/>
              </a:rPr>
              <a:t>ufficialmente il </a:t>
            </a:r>
            <a:r>
              <a:rPr lang="it-IT" sz="2400" b="1" dirty="0">
                <a:cs typeface="Calibri"/>
              </a:rPr>
              <a:t>matrimonio </a:t>
            </a:r>
            <a:r>
              <a:rPr lang="it-IT" sz="2400" dirty="0">
                <a:cs typeface="Calibri"/>
              </a:rPr>
              <a:t>per la prima volta:</a:t>
            </a:r>
          </a:p>
          <a:p>
            <a:pPr marL="342900" indent="-342900">
              <a:buAutoNum type="arabicPeriod"/>
            </a:pPr>
            <a:r>
              <a:rPr lang="it-IT" sz="2400" dirty="0">
                <a:cs typeface="Calibri"/>
              </a:rPr>
              <a:t>Impose l'</a:t>
            </a:r>
            <a:r>
              <a:rPr lang="it-IT" sz="2400" b="1" dirty="0">
                <a:cs typeface="Calibri"/>
              </a:rPr>
              <a:t>uso delle pubblicazioni</a:t>
            </a:r>
            <a:r>
              <a:rPr lang="it-IT" sz="2400" dirty="0">
                <a:cs typeface="Calibri"/>
              </a:rPr>
              <a:t> (per evitare i matrimoni clandestini);</a:t>
            </a:r>
          </a:p>
          <a:p>
            <a:pPr marL="342900" indent="-342900">
              <a:buAutoNum type="arabicPeriod" startAt="2"/>
            </a:pPr>
            <a:r>
              <a:rPr lang="it-IT" sz="2400" dirty="0">
                <a:cs typeface="Calibri"/>
              </a:rPr>
              <a:t>Fu solennemente proclamato che il </a:t>
            </a:r>
            <a:r>
              <a:rPr lang="it-IT" sz="2400" b="1" dirty="0">
                <a:cs typeface="Calibri"/>
              </a:rPr>
              <a:t>matrimonio </a:t>
            </a:r>
            <a:r>
              <a:rPr lang="it-IT" sz="2400" dirty="0">
                <a:cs typeface="Calibri"/>
              </a:rPr>
              <a:t>tra cristiani </a:t>
            </a:r>
            <a:r>
              <a:rPr lang="it-IT" sz="2400" b="1" dirty="0">
                <a:cs typeface="Calibri"/>
              </a:rPr>
              <a:t>è </a:t>
            </a:r>
            <a:r>
              <a:rPr lang="it-IT" sz="2400" dirty="0">
                <a:cs typeface="Calibri"/>
              </a:rPr>
              <a:t>un </a:t>
            </a:r>
            <a:r>
              <a:rPr lang="it-IT" sz="2400" b="1" dirty="0">
                <a:cs typeface="Calibri"/>
              </a:rPr>
              <a:t>sacramento</a:t>
            </a:r>
            <a:r>
              <a:rPr lang="it-IT" sz="2400" dirty="0">
                <a:cs typeface="Calibri"/>
              </a:rPr>
              <a:t>;</a:t>
            </a:r>
          </a:p>
          <a:p>
            <a:pPr marL="342900" indent="-342900">
              <a:buAutoNum type="arabicPeriod" startAt="3"/>
            </a:pPr>
            <a:r>
              <a:rPr lang="it-IT" sz="2400" dirty="0">
                <a:cs typeface="Calibri"/>
              </a:rPr>
              <a:t>Per evitare i divorzi, il </a:t>
            </a:r>
            <a:r>
              <a:rPr lang="it-IT" sz="2400" b="1" dirty="0">
                <a:cs typeface="Calibri"/>
              </a:rPr>
              <a:t>matrimonio </a:t>
            </a:r>
            <a:r>
              <a:rPr lang="it-IT" sz="2400" dirty="0">
                <a:cs typeface="Calibri"/>
              </a:rPr>
              <a:t>fu legalmente reso </a:t>
            </a:r>
            <a:r>
              <a:rPr lang="it-IT" sz="2400" b="1" dirty="0">
                <a:cs typeface="Calibri"/>
              </a:rPr>
              <a:t>indissolubile </a:t>
            </a:r>
            <a:r>
              <a:rPr lang="it-IT" sz="2400" dirty="0">
                <a:cs typeface="Calibri"/>
              </a:rPr>
              <a:t>anche agli effetti civili, </a:t>
            </a:r>
            <a:r>
              <a:rPr lang="it-IT" sz="2400" b="1" dirty="0">
                <a:cs typeface="Calibri"/>
              </a:rPr>
              <a:t>salvo per morte</a:t>
            </a:r>
            <a:r>
              <a:rPr lang="it-IT" sz="2400" dirty="0">
                <a:cs typeface="Calibri"/>
              </a:rPr>
              <a:t> di uno dei due coniugi;</a:t>
            </a:r>
          </a:p>
          <a:p>
            <a:pPr marL="342900" indent="-342900">
              <a:buAutoNum type="arabicPeriod" startAt="4"/>
            </a:pPr>
            <a:r>
              <a:rPr lang="it-IT" sz="2400" dirty="0">
                <a:cs typeface="Calibri"/>
              </a:rPr>
              <a:t>Fu </a:t>
            </a:r>
            <a:r>
              <a:rPr lang="it-IT" sz="2400" b="1" dirty="0">
                <a:cs typeface="Calibri"/>
              </a:rPr>
              <a:t>richiesto </a:t>
            </a:r>
            <a:r>
              <a:rPr lang="it-IT" sz="2400" dirty="0">
                <a:cs typeface="Calibri"/>
              </a:rPr>
              <a:t>il </a:t>
            </a:r>
            <a:r>
              <a:rPr lang="it-IT" sz="2400" b="1" dirty="0">
                <a:cs typeface="Calibri"/>
              </a:rPr>
              <a:t>consenso libero e pubblico degli sposi</a:t>
            </a:r>
            <a:r>
              <a:rPr lang="it-IT" sz="2400" dirty="0">
                <a:cs typeface="Calibri"/>
              </a:rPr>
              <a:t>, da dichiarare a viva voce in un luogo aperto (contro i ratti e le unioni combinate);</a:t>
            </a:r>
          </a:p>
          <a:p>
            <a:pPr marL="342900" indent="-342900">
              <a:buAutoNum type="arabicPeriod" startAt="5"/>
            </a:pPr>
            <a:r>
              <a:rPr lang="it-IT" sz="2400" dirty="0">
                <a:cs typeface="Calibri"/>
              </a:rPr>
              <a:t>Fu imposta un'</a:t>
            </a:r>
            <a:r>
              <a:rPr lang="it-IT" sz="2400" b="1" dirty="0">
                <a:cs typeface="Calibri"/>
              </a:rPr>
              <a:t>età minima per gli sposi</a:t>
            </a:r>
            <a:r>
              <a:rPr lang="it-IT" sz="2400" dirty="0">
                <a:cs typeface="Calibri"/>
              </a:rPr>
              <a:t> (per evitare il matrimonio di bambini, e in particolare di ragazze molto giovani);</a:t>
            </a:r>
          </a:p>
          <a:p>
            <a:pPr marL="342900" indent="-342900">
              <a:buAutoNum type="arabicPeriod" startAt="6"/>
            </a:pPr>
            <a:r>
              <a:rPr lang="it-IT" sz="2400" dirty="0">
                <a:cs typeface="Calibri"/>
              </a:rPr>
              <a:t>Fu</a:t>
            </a:r>
            <a:r>
              <a:rPr lang="it-IT" sz="2400" b="1" dirty="0">
                <a:cs typeface="Calibri"/>
              </a:rPr>
              <a:t> regolamentato l'annullamento del matrimonio</a:t>
            </a:r>
            <a:r>
              <a:rPr lang="it-IT" sz="2400" dirty="0">
                <a:cs typeface="Calibri"/>
              </a:rPr>
              <a:t> in caso di invalidità del sacramento: </a:t>
            </a:r>
            <a:r>
              <a:rPr lang="it-IT" sz="2400" b="1" dirty="0">
                <a:cs typeface="Calibri"/>
              </a:rPr>
              <a:t>violenze </a:t>
            </a:r>
            <a:r>
              <a:rPr lang="it-IT" sz="2400" dirty="0">
                <a:cs typeface="Calibri"/>
              </a:rPr>
              <a:t>sulla persona, </a:t>
            </a:r>
            <a:r>
              <a:rPr lang="it-IT" sz="2400" b="1" dirty="0">
                <a:cs typeface="Calibri"/>
              </a:rPr>
              <a:t>rapimento</a:t>
            </a:r>
            <a:r>
              <a:rPr lang="it-IT" sz="2400" dirty="0">
                <a:cs typeface="Calibri"/>
              </a:rPr>
              <a:t>, </a:t>
            </a:r>
            <a:r>
              <a:rPr lang="it-IT" sz="2400" b="1" dirty="0">
                <a:cs typeface="Calibri"/>
              </a:rPr>
              <a:t>non consumazione</a:t>
            </a:r>
            <a:r>
              <a:rPr lang="it-IT" sz="2400" dirty="0">
                <a:cs typeface="Calibri"/>
              </a:rPr>
              <a:t>, </a:t>
            </a:r>
            <a:r>
              <a:rPr lang="it-IT" sz="2400" b="1" dirty="0">
                <a:cs typeface="Calibri"/>
              </a:rPr>
              <a:t>matrimonio clandestino</a:t>
            </a:r>
            <a:r>
              <a:rPr lang="it-IT" sz="2400" dirty="0">
                <a:cs typeface="Calibri"/>
              </a:rPr>
              <a:t> ecc.;</a:t>
            </a:r>
          </a:p>
          <a:p>
            <a:pPr indent="0">
              <a:buNone/>
            </a:pPr>
            <a:r>
              <a:rPr lang="it-IT" sz="2400" dirty="0">
                <a:cs typeface="Calibri"/>
              </a:rPr>
              <a:t>Tale Concilio fissò delle regole largamente riprese in seguito nel matrimonio civile.</a:t>
            </a:r>
          </a:p>
          <a:p>
            <a:pPr marL="0" indent="0">
              <a:buNone/>
            </a:pPr>
            <a:endParaRPr lang="it-IT" sz="2400" dirty="0">
              <a:cs typeface="Calibri"/>
            </a:endParaRPr>
          </a:p>
        </p:txBody>
      </p:sp>
    </p:spTree>
    <p:extLst>
      <p:ext uri="{BB962C8B-B14F-4D97-AF65-F5344CB8AC3E}">
        <p14:creationId xmlns:p14="http://schemas.microsoft.com/office/powerpoint/2010/main" xmlns="" val="1544349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50B785A5-EDFA-4C19-B947-C381DB482D98}"/>
              </a:ext>
            </a:extLst>
          </p:cNvPr>
          <p:cNvSpPr>
            <a:spLocks noGrp="1"/>
          </p:cNvSpPr>
          <p:nvPr>
            <p:ph idx="1"/>
          </p:nvPr>
        </p:nvSpPr>
        <p:spPr>
          <a:xfrm>
            <a:off x="4314" y="-299"/>
            <a:ext cx="12168995" cy="6852997"/>
          </a:xfrm>
        </p:spPr>
        <p:txBody>
          <a:bodyPr vert="horz" lIns="91440" tIns="45720" rIns="91440" bIns="45720" rtlCol="0" anchor="t">
            <a:normAutofit/>
          </a:bodyPr>
          <a:lstStyle/>
          <a:p>
            <a:pPr algn="ctr">
              <a:buNone/>
            </a:pPr>
            <a:r>
              <a:rPr lang="it-IT" b="1" dirty="0">
                <a:cs typeface="Calibri"/>
              </a:rPr>
              <a:t> </a:t>
            </a:r>
            <a:r>
              <a:rPr lang="it-IT" b="1" dirty="0">
                <a:solidFill>
                  <a:srgbClr val="00B050"/>
                </a:solidFill>
                <a:cs typeface="Calibri"/>
              </a:rPr>
              <a:t>  </a:t>
            </a:r>
            <a:r>
              <a:rPr lang="it-IT" sz="4000" b="1" dirty="0">
                <a:solidFill>
                  <a:srgbClr val="00B050"/>
                </a:solidFill>
                <a:cs typeface="Calibri"/>
              </a:rPr>
              <a:t>Verginità</a:t>
            </a:r>
            <a:endParaRPr lang="it-IT" sz="4000">
              <a:solidFill>
                <a:srgbClr val="00B050"/>
              </a:solidFill>
              <a:cs typeface="Calibri"/>
            </a:endParaRPr>
          </a:p>
          <a:p>
            <a:pPr>
              <a:buNone/>
            </a:pPr>
            <a:r>
              <a:rPr lang="it-IT" dirty="0">
                <a:cs typeface="Calibri"/>
              </a:rPr>
              <a:t>In Occidente, in passato spesso era richiesto che i futuri sposi, in special modo la donna, fossero </a:t>
            </a:r>
            <a:r>
              <a:rPr lang="it-IT" b="1" dirty="0">
                <a:cs typeface="Calibri"/>
              </a:rPr>
              <a:t>vergini </a:t>
            </a:r>
            <a:r>
              <a:rPr lang="it-IT" dirty="0">
                <a:cs typeface="Calibri"/>
              </a:rPr>
              <a:t>prima del matrimonio.</a:t>
            </a:r>
          </a:p>
          <a:p>
            <a:pPr>
              <a:buNone/>
            </a:pPr>
            <a:r>
              <a:rPr lang="it-IT" dirty="0">
                <a:cs typeface="Calibri"/>
              </a:rPr>
              <a:t> Una </a:t>
            </a:r>
            <a:r>
              <a:rPr lang="it-IT" b="1" dirty="0">
                <a:cs typeface="Calibri"/>
              </a:rPr>
              <a:t>tradizione longobarda</a:t>
            </a:r>
            <a:r>
              <a:rPr lang="it-IT" dirty="0">
                <a:cs typeface="Calibri"/>
              </a:rPr>
              <a:t>, continuata</a:t>
            </a:r>
            <a:r>
              <a:rPr lang="it-IT" b="1" dirty="0">
                <a:cs typeface="Calibri"/>
              </a:rPr>
              <a:t> fino al XIII secolo</a:t>
            </a:r>
            <a:r>
              <a:rPr lang="it-IT" dirty="0">
                <a:cs typeface="Calibri"/>
              </a:rPr>
              <a:t> e nei </a:t>
            </a:r>
            <a:r>
              <a:rPr lang="it-IT" b="1" dirty="0">
                <a:cs typeface="Calibri"/>
              </a:rPr>
              <a:t>paesi di lingua tedesca </a:t>
            </a:r>
            <a:r>
              <a:rPr lang="it-IT" dirty="0">
                <a:cs typeface="Calibri"/>
              </a:rPr>
              <a:t>almeno </a:t>
            </a:r>
            <a:r>
              <a:rPr lang="it-IT" b="1" dirty="0">
                <a:cs typeface="Calibri"/>
              </a:rPr>
              <a:t>fino al XIX secolo</a:t>
            </a:r>
            <a:r>
              <a:rPr lang="it-IT" dirty="0">
                <a:cs typeface="Calibri"/>
              </a:rPr>
              <a:t>, è quella del </a:t>
            </a:r>
            <a:r>
              <a:rPr lang="it-IT" b="1" dirty="0">
                <a:cs typeface="Calibri"/>
              </a:rPr>
              <a:t>morgengabio</a:t>
            </a:r>
            <a:r>
              <a:rPr lang="it-IT" dirty="0">
                <a:cs typeface="Calibri"/>
              </a:rPr>
              <a:t>, cioè "il dono del mattino" che il marito faceva alla moglie il giorno dopo la prima notte di nozze, dono che sanciva l'unione;  il dono veniva concepito anche come "</a:t>
            </a:r>
            <a:r>
              <a:rPr lang="it-IT" b="1" dirty="0">
                <a:cs typeface="Calibri"/>
              </a:rPr>
              <a:t>risarcimento</a:t>
            </a:r>
            <a:r>
              <a:rPr lang="it-IT" dirty="0">
                <a:cs typeface="Calibri"/>
              </a:rPr>
              <a:t>" alla donna della verginità perduta.</a:t>
            </a:r>
            <a:endParaRPr lang="it-IT"/>
          </a:p>
          <a:p>
            <a:pPr>
              <a:buNone/>
            </a:pPr>
            <a:r>
              <a:rPr lang="it-IT" dirty="0">
                <a:cs typeface="Calibri"/>
              </a:rPr>
              <a:t>Una vecchia tradizione in Europa, che sopravvisse nel ventesimo secolo nelle zone rurali del Meridione, richiedeva che la verginità della sposa fosse provata esponendo le lenzuola del letto matrimoniale (sporche di sangue) dopo la prima notte di nozze.</a:t>
            </a:r>
          </a:p>
          <a:p>
            <a:pPr marL="0" indent="0">
              <a:buNone/>
            </a:pPr>
            <a:endParaRPr lang="it-IT" dirty="0">
              <a:cs typeface="Calibri"/>
            </a:endParaRPr>
          </a:p>
        </p:txBody>
      </p:sp>
    </p:spTree>
    <p:extLst>
      <p:ext uri="{BB962C8B-B14F-4D97-AF65-F5344CB8AC3E}">
        <p14:creationId xmlns:p14="http://schemas.microsoft.com/office/powerpoint/2010/main" xmlns="" val="192500723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380</Words>
  <Application>Microsoft Office PowerPoint</Application>
  <PresentationFormat>Personalizzato</PresentationFormat>
  <Paragraphs>160</Paragraphs>
  <Slides>33</Slides>
  <Notes>0</Notes>
  <HiddenSlides>0</HiddenSlides>
  <MMClips>0</MMClips>
  <ScaleCrop>false</ScaleCrop>
  <HeadingPairs>
    <vt:vector size="4" baseType="variant">
      <vt:variant>
        <vt:lpstr>Tema</vt:lpstr>
      </vt:variant>
      <vt:variant>
        <vt:i4>1</vt:i4>
      </vt:variant>
      <vt:variant>
        <vt:lpstr>Titoli diapositive</vt:lpstr>
      </vt:variant>
      <vt:variant>
        <vt:i4>33</vt:i4>
      </vt:variant>
    </vt:vector>
  </HeadingPairs>
  <TitlesOfParts>
    <vt:vector size="34" baseType="lpstr">
      <vt:lpstr>Tema di Office</vt:lpstr>
      <vt:lpstr>Diapositiva 1</vt:lpstr>
      <vt:lpstr>Diapositiva 2</vt:lpstr>
      <vt:lpstr>Diapositiva 3</vt:lpstr>
      <vt:lpstr>Diapositiva 4</vt:lpstr>
      <vt:lpstr>Il Medioevo  Il Medioevo è una delle quattro grandi età storiche in cui viene tradizionalmente suddivisa la storia dell'Europa nella storiografia moderna. Comprende il periodo dal V secolo al XV secolo.  Una suddivisione comunemente utilizzata del Medioevo è tra: "Alto Medioevo" (detto anche, impropriamente, "secoli bui"), che va dal V al X secolo ed è caratterizzato da condizioni economiche disagiate e da continue invasioni da parte di Slavi, Arabi, Normanni e Magiari; "Basso Medioevo" o "tardo Medioevo", un periodo intermedio, che vede lo sviluppo di forme di governo basate su signorie e vassallaggio, con la costruzione di castelli e la rinascita della vita nelle città; poi un crescente potere reale e la rinascita di interessi commerciali, specie dopo la peste del XIV secolo. </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  LOVING </vt:lpstr>
      <vt:lpstr>Recensione</vt:lpstr>
      <vt:lpstr>TRAMA</vt:lpstr>
      <vt:lpstr>Fatti successivi, reali</vt:lpstr>
      <vt:lpstr>Commento</vt:lpstr>
      <vt:lpstr>Corte Suprema</vt:lpstr>
      <vt:lpstr>Convenzione internazionale contro il razzismo</vt:lpstr>
      <vt:lpstr>Stati Uniti D’America</vt:lpstr>
      <vt:lpstr>Siti di informazione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MATRIMONIO NEL MEDIOEVO  Il Medioevo Il Medioevo è una delle quattro grandi età storiche in cui viene tradizionalmente suddivisa la storia dell'Europa nella storiografia moderna. Comprende il periodo dal V secolo al XV secolo.  Una suddivisione comunemente utilizzata del Medioevo è tra: "Alto Medioevo" (detto anche, impropriamente, "secoli bui"), che va dal V al X secolo ed è caratterizzato da condizioni economiche disagiate e da continue invasioni da parte di Slavi, Arabi, Normanni e Magiari; "Basso Medioevo" o "tardo Medioevo", un periodo intermedio, che vede lo sviluppo di forme di governo basate su signorie e vassallaggio, con la costruzione di castelli e la rinascita della vita nelle città; poi un crescente potere reale e la rinascita di interessi commerciali, specie dopo la peste del XIV secolo. </dc:title>
  <dc:creator/>
  <cp:lastModifiedBy>Irene Ziveri</cp:lastModifiedBy>
  <cp:revision>13</cp:revision>
  <dcterms:created xsi:type="dcterms:W3CDTF">2012-07-30T23:18:30Z</dcterms:created>
  <dcterms:modified xsi:type="dcterms:W3CDTF">2018-05-23T09:46:55Z</dcterms:modified>
</cp:coreProperties>
</file>